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0" r:id="rId1"/>
  </p:sldMasterIdLst>
  <p:notesMasterIdLst>
    <p:notesMasterId r:id="rId26"/>
  </p:notesMasterIdLst>
  <p:handoutMasterIdLst>
    <p:handoutMasterId r:id="rId27"/>
  </p:handoutMasterIdLst>
  <p:sldIdLst>
    <p:sldId id="978" r:id="rId2"/>
    <p:sldId id="1284" r:id="rId3"/>
    <p:sldId id="1300" r:id="rId4"/>
    <p:sldId id="1301" r:id="rId5"/>
    <p:sldId id="1307" r:id="rId6"/>
    <p:sldId id="1308" r:id="rId7"/>
    <p:sldId id="1302" r:id="rId8"/>
    <p:sldId id="1304" r:id="rId9"/>
    <p:sldId id="1331" r:id="rId10"/>
    <p:sldId id="1286" r:id="rId11"/>
    <p:sldId id="1288" r:id="rId12"/>
    <p:sldId id="1332" r:id="rId13"/>
    <p:sldId id="1333" r:id="rId14"/>
    <p:sldId id="1334" r:id="rId15"/>
    <p:sldId id="1335" r:id="rId16"/>
    <p:sldId id="1336" r:id="rId17"/>
    <p:sldId id="1337" r:id="rId18"/>
    <p:sldId id="1338" r:id="rId19"/>
    <p:sldId id="1339" r:id="rId20"/>
    <p:sldId id="1340" r:id="rId21"/>
    <p:sldId id="1341" r:id="rId22"/>
    <p:sldId id="1343" r:id="rId23"/>
    <p:sldId id="1297" r:id="rId24"/>
    <p:sldId id="1330" r:id="rId2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50" userDrawn="1">
          <p15:clr>
            <a:srgbClr val="A4A3A4"/>
          </p15:clr>
        </p15:guide>
        <p15:guide id="2" pos="295">
          <p15:clr>
            <a:srgbClr val="A4A3A4"/>
          </p15:clr>
        </p15:guide>
      </p15:sldGuideLst>
    </p:ext>
    <p:ext uri="{2D200454-40CA-4A62-9FC3-DE9A4176ACB9}">
      <p15:notesGuideLst xmlns:p15="http://schemas.microsoft.com/office/powerpoint/2012/main">
        <p15:guide id="1" orient="horz" pos="3106"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699"/>
    <a:srgbClr val="0000CC"/>
    <a:srgbClr val="FF0000"/>
    <a:srgbClr val="404040"/>
    <a:srgbClr val="2B679B"/>
    <a:srgbClr val="0033FF"/>
    <a:srgbClr val="FFC0CB"/>
    <a:srgbClr val="3366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429" autoAdjust="0"/>
  </p:normalViewPr>
  <p:slideViewPr>
    <p:cSldViewPr snapToGrid="0">
      <p:cViewPr varScale="1">
        <p:scale>
          <a:sx n="73" d="100"/>
          <a:sy n="73" d="100"/>
        </p:scale>
        <p:origin x="1320" y="54"/>
      </p:cViewPr>
      <p:guideLst>
        <p:guide orient="horz" pos="550"/>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4038" y="-102"/>
      </p:cViewPr>
      <p:guideLst>
        <p:guide orient="horz" pos="3106"/>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列1</c:v>
                </c:pt>
              </c:strCache>
            </c:strRef>
          </c:tx>
          <c:spPr>
            <a:solidFill>
              <a:schemeClr val="accent1"/>
            </a:solidFill>
            <a:ln>
              <a:noFill/>
            </a:ln>
            <a:effectLst/>
          </c:spPr>
          <c:invertIfNegative val="0"/>
          <c:dPt>
            <c:idx val="0"/>
            <c:invertIfNegative val="0"/>
            <c:bubble3D val="0"/>
            <c:spPr>
              <a:solidFill>
                <a:srgbClr val="FF5050"/>
              </a:solidFill>
              <a:ln>
                <a:noFill/>
              </a:ln>
              <a:effectLst/>
            </c:spPr>
            <c:extLst>
              <c:ext xmlns:c16="http://schemas.microsoft.com/office/drawing/2014/chart" uri="{C3380CC4-5D6E-409C-BE32-E72D297353CC}">
                <c16:uniqueId val="{00000003-9507-42C8-9854-45EC8AEF439E}"/>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2-9507-42C8-9854-45EC8AEF439E}"/>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9507-42C8-9854-45EC8AEF439E}"/>
              </c:ext>
            </c:extLst>
          </c:dPt>
          <c:cat>
            <c:strRef>
              <c:f>Sheet1!$A$2:$A$4</c:f>
              <c:strCache>
                <c:ptCount val="3"/>
                <c:pt idx="0">
                  <c:v>スマートスピーカー</c:v>
                </c:pt>
                <c:pt idx="1">
                  <c:v>パソコン</c:v>
                </c:pt>
                <c:pt idx="2">
                  <c:v>スマホ</c:v>
                </c:pt>
              </c:strCache>
            </c:strRef>
          </c:cat>
          <c:val>
            <c:numRef>
              <c:f>Sheet1!$B$2:$B$4</c:f>
              <c:numCache>
                <c:formatCode>General</c:formatCode>
                <c:ptCount val="3"/>
                <c:pt idx="0">
                  <c:v>13.2</c:v>
                </c:pt>
                <c:pt idx="1">
                  <c:v>86</c:v>
                </c:pt>
                <c:pt idx="2">
                  <c:v>87</c:v>
                </c:pt>
              </c:numCache>
            </c:numRef>
          </c:val>
          <c:extLst>
            <c:ext xmlns:c16="http://schemas.microsoft.com/office/drawing/2014/chart" uri="{C3380CC4-5D6E-409C-BE32-E72D297353CC}">
              <c16:uniqueId val="{00000000-9507-42C8-9854-45EC8AEF439E}"/>
            </c:ext>
          </c:extLst>
        </c:ser>
        <c:dLbls>
          <c:showLegendKey val="0"/>
          <c:showVal val="0"/>
          <c:showCatName val="0"/>
          <c:showSerName val="0"/>
          <c:showPercent val="0"/>
          <c:showBubbleSize val="0"/>
        </c:dLbls>
        <c:gapWidth val="100"/>
        <c:axId val="417795392"/>
        <c:axId val="410704872"/>
      </c:barChart>
      <c:catAx>
        <c:axId val="4177953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0704872"/>
        <c:crosses val="autoZero"/>
        <c:auto val="1"/>
        <c:lblAlgn val="ctr"/>
        <c:lblOffset val="100"/>
        <c:noMultiLvlLbl val="0"/>
      </c:catAx>
      <c:valAx>
        <c:axId val="410704872"/>
        <c:scaling>
          <c:orientation val="minMax"/>
        </c:scaling>
        <c:delete val="1"/>
        <c:axPos val="b"/>
        <c:numFmt formatCode="General" sourceLinked="1"/>
        <c:majorTickMark val="out"/>
        <c:minorTickMark val="none"/>
        <c:tickLblPos val="nextTo"/>
        <c:crossAx val="41779539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0070C0"/>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9507-42C8-9854-45EC8AEF439E}"/>
              </c:ext>
            </c:extLst>
          </c:dPt>
          <c:cat>
            <c:strRef>
              <c:f>Sheet1!$A$2:$A$3</c:f>
              <c:strCache>
                <c:ptCount val="2"/>
                <c:pt idx="0">
                  <c:v>2018年</c:v>
                </c:pt>
                <c:pt idx="1">
                  <c:v>2019年</c:v>
                </c:pt>
              </c:strCache>
            </c:strRef>
          </c:cat>
          <c:val>
            <c:numRef>
              <c:f>Sheet1!$B$2:$B$3</c:f>
              <c:numCache>
                <c:formatCode>General</c:formatCode>
                <c:ptCount val="2"/>
                <c:pt idx="0">
                  <c:v>100</c:v>
                </c:pt>
                <c:pt idx="1">
                  <c:v>231</c:v>
                </c:pt>
              </c:numCache>
            </c:numRef>
          </c:val>
          <c:extLst>
            <c:ext xmlns:c16="http://schemas.microsoft.com/office/drawing/2014/chart" uri="{C3380CC4-5D6E-409C-BE32-E72D297353CC}">
              <c16:uniqueId val="{00000000-9507-42C8-9854-45EC8AEF439E}"/>
            </c:ext>
          </c:extLst>
        </c:ser>
        <c:dLbls>
          <c:showLegendKey val="0"/>
          <c:showVal val="0"/>
          <c:showCatName val="0"/>
          <c:showSerName val="0"/>
          <c:showPercent val="0"/>
          <c:showBubbleSize val="0"/>
        </c:dLbls>
        <c:gapWidth val="100"/>
        <c:axId val="417795392"/>
        <c:axId val="410704872"/>
      </c:barChart>
      <c:catAx>
        <c:axId val="417795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10704872"/>
        <c:crosses val="autoZero"/>
        <c:auto val="1"/>
        <c:lblAlgn val="ctr"/>
        <c:lblOffset val="100"/>
        <c:noMultiLvlLbl val="0"/>
      </c:catAx>
      <c:valAx>
        <c:axId val="410704872"/>
        <c:scaling>
          <c:orientation val="minMax"/>
        </c:scaling>
        <c:delete val="1"/>
        <c:axPos val="l"/>
        <c:numFmt formatCode="General" sourceLinked="1"/>
        <c:majorTickMark val="out"/>
        <c:minorTickMark val="none"/>
        <c:tickLblPos val="nextTo"/>
        <c:crossAx val="41779539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2"/>
            <a:ext cx="2919413" cy="495300"/>
          </a:xfrm>
          <a:prstGeom prst="rect">
            <a:avLst/>
          </a:prstGeom>
        </p:spPr>
        <p:txBody>
          <a:bodyPr vert="horz" lIns="91382" tIns="45688" rIns="91382" bIns="4568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2"/>
            <a:ext cx="2919412" cy="495300"/>
          </a:xfrm>
          <a:prstGeom prst="rect">
            <a:avLst/>
          </a:prstGeom>
        </p:spPr>
        <p:txBody>
          <a:bodyPr vert="horz" lIns="91382" tIns="45688" rIns="91382" bIns="45688" rtlCol="0"/>
          <a:lstStyle>
            <a:lvl1pPr algn="r">
              <a:defRPr sz="1200"/>
            </a:lvl1pPr>
          </a:lstStyle>
          <a:p>
            <a:fld id="{51CB4F27-6DBB-4780-BFED-350510382A00}" type="datetimeFigureOut">
              <a:rPr kumimoji="1" lang="ja-JP" altLang="en-US" smtClean="0"/>
              <a:t>2020/3/4</a:t>
            </a:fld>
            <a:endParaRPr kumimoji="1" lang="ja-JP" altLang="en-US"/>
          </a:p>
        </p:txBody>
      </p:sp>
      <p:sp>
        <p:nvSpPr>
          <p:cNvPr id="4" name="フッター プレースホルダー 3"/>
          <p:cNvSpPr>
            <a:spLocks noGrp="1"/>
          </p:cNvSpPr>
          <p:nvPr>
            <p:ph type="ftr" sz="quarter" idx="2"/>
          </p:nvPr>
        </p:nvSpPr>
        <p:spPr>
          <a:xfrm>
            <a:off x="7" y="9371013"/>
            <a:ext cx="2919413" cy="495300"/>
          </a:xfrm>
          <a:prstGeom prst="rect">
            <a:avLst/>
          </a:prstGeom>
        </p:spPr>
        <p:txBody>
          <a:bodyPr vert="horz" lIns="91382" tIns="45688" rIns="91382" bIns="4568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1013"/>
            <a:ext cx="2919412" cy="495300"/>
          </a:xfrm>
          <a:prstGeom prst="rect">
            <a:avLst/>
          </a:prstGeom>
        </p:spPr>
        <p:txBody>
          <a:bodyPr vert="horz" lIns="91382" tIns="45688" rIns="91382" bIns="45688" rtlCol="0" anchor="b"/>
          <a:lstStyle>
            <a:lvl1pPr algn="r">
              <a:defRPr sz="1200"/>
            </a:lvl1pPr>
          </a:lstStyle>
          <a:p>
            <a:fld id="{80327CA9-B96B-46E1-89E0-EC8E517A718D}" type="slidenum">
              <a:rPr kumimoji="1" lang="ja-JP" altLang="en-US" smtClean="0"/>
              <a:t>‹#›</a:t>
            </a:fld>
            <a:endParaRPr kumimoji="1" lang="ja-JP" altLang="en-US"/>
          </a:p>
        </p:txBody>
      </p:sp>
    </p:spTree>
    <p:extLst>
      <p:ext uri="{BB962C8B-B14F-4D97-AF65-F5344CB8AC3E}">
        <p14:creationId xmlns:p14="http://schemas.microsoft.com/office/powerpoint/2010/main" val="3686358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 y="10"/>
            <a:ext cx="2919413" cy="493712"/>
          </a:xfrm>
          <a:prstGeom prst="rect">
            <a:avLst/>
          </a:prstGeom>
          <a:noFill/>
          <a:ln w="9525">
            <a:noFill/>
            <a:miter lim="800000"/>
            <a:headEnd/>
            <a:tailEnd/>
          </a:ln>
          <a:effectLst/>
        </p:spPr>
        <p:txBody>
          <a:bodyPr vert="horz" wrap="square" lIns="91382" tIns="45688" rIns="91382" bIns="4568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14764" y="10"/>
            <a:ext cx="2919412" cy="493712"/>
          </a:xfrm>
          <a:prstGeom prst="rect">
            <a:avLst/>
          </a:prstGeom>
          <a:noFill/>
          <a:ln w="9525">
            <a:noFill/>
            <a:miter lim="800000"/>
            <a:headEnd/>
            <a:tailEnd/>
          </a:ln>
          <a:effectLst/>
        </p:spPr>
        <p:txBody>
          <a:bodyPr vert="horz" wrap="square" lIns="91382" tIns="45688" rIns="91382" bIns="4568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4" name="Rectangle 4"/>
          <p:cNvSpPr>
            <a:spLocks noGrp="1" noRot="1" noChangeAspect="1" noChangeArrowheads="1" noTextEdit="1"/>
          </p:cNvSpPr>
          <p:nvPr>
            <p:ph type="sldImg" idx="2"/>
          </p:nvPr>
        </p:nvSpPr>
        <p:spPr bwMode="auto">
          <a:xfrm>
            <a:off x="901700" y="739775"/>
            <a:ext cx="4933950" cy="37020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3100" y="4686306"/>
            <a:ext cx="5389564" cy="4440237"/>
          </a:xfrm>
          <a:prstGeom prst="rect">
            <a:avLst/>
          </a:prstGeom>
          <a:noFill/>
          <a:ln w="9525">
            <a:noFill/>
            <a:miter lim="800000"/>
            <a:headEnd/>
            <a:tailEnd/>
          </a:ln>
          <a:effectLst/>
        </p:spPr>
        <p:txBody>
          <a:bodyPr vert="horz" wrap="square" lIns="91382" tIns="45688" rIns="91382" bIns="4568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7" y="9371014"/>
            <a:ext cx="2919413" cy="493712"/>
          </a:xfrm>
          <a:prstGeom prst="rect">
            <a:avLst/>
          </a:prstGeom>
          <a:noFill/>
          <a:ln w="9525">
            <a:noFill/>
            <a:miter lim="800000"/>
            <a:headEnd/>
            <a:tailEnd/>
          </a:ln>
          <a:effectLst/>
        </p:spPr>
        <p:txBody>
          <a:bodyPr vert="horz" wrap="square" lIns="91382" tIns="45688" rIns="91382" bIns="4568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14764" y="9371014"/>
            <a:ext cx="2919412" cy="493712"/>
          </a:xfrm>
          <a:prstGeom prst="rect">
            <a:avLst/>
          </a:prstGeom>
          <a:noFill/>
          <a:ln w="9525">
            <a:noFill/>
            <a:miter lim="800000"/>
            <a:headEnd/>
            <a:tailEnd/>
          </a:ln>
          <a:effectLst/>
        </p:spPr>
        <p:txBody>
          <a:bodyPr vert="horz" wrap="square" lIns="91382" tIns="45688" rIns="91382" bIns="45688" numCol="1" anchor="b" anchorCtr="0" compatLnSpc="1">
            <a:prstTxWarp prst="textNoShape">
              <a:avLst/>
            </a:prstTxWarp>
          </a:bodyPr>
          <a:lstStyle>
            <a:lvl1pPr algn="r">
              <a:defRPr sz="1200">
                <a:ea typeface="ＭＳ Ｐゴシック" pitchFamily="50" charset="-128"/>
              </a:defRPr>
            </a:lvl1pPr>
          </a:lstStyle>
          <a:p>
            <a:pPr>
              <a:defRPr/>
            </a:pPr>
            <a:fld id="{03DE2782-9791-42B6-943C-1FD230F0663D}" type="slidenum">
              <a:rPr lang="en-US" altLang="ja-JP"/>
              <a:pPr>
                <a:defRPr/>
              </a:pPr>
              <a:t>‹#›</a:t>
            </a:fld>
            <a:endParaRPr lang="en-US" altLang="ja-JP"/>
          </a:p>
        </p:txBody>
      </p:sp>
    </p:spTree>
    <p:extLst>
      <p:ext uri="{BB962C8B-B14F-4D97-AF65-F5344CB8AC3E}">
        <p14:creationId xmlns:p14="http://schemas.microsoft.com/office/powerpoint/2010/main" val="2377047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113F1DB7-E980-4005-84D8-6EC51A385639}" type="slidenum">
              <a:rPr lang="en-US" altLang="ja-JP" smtClean="0">
                <a:ea typeface="ＭＳ Ｐゴシック" charset="-128"/>
              </a:rPr>
              <a:pPr/>
              <a:t>0</a:t>
            </a:fld>
            <a:endParaRPr lang="en-US" altLang="ja-JP">
              <a:ea typeface="ＭＳ Ｐゴシック"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31438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lvl1pPr>
              <a:defRPr b="1">
                <a:solidFill>
                  <a:schemeClr val="tx1"/>
                </a:solidFill>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dirty="0"/>
              <a:t>Copyright （C） Solid Communication Inc.</a:t>
            </a:r>
          </a:p>
        </p:txBody>
      </p:sp>
      <p:sp>
        <p:nvSpPr>
          <p:cNvPr id="5" name="Rectangle 6"/>
          <p:cNvSpPr>
            <a:spLocks noGrp="1" noChangeArrowheads="1"/>
          </p:cNvSpPr>
          <p:nvPr>
            <p:ph type="sldNum" sz="quarter" idx="11"/>
          </p:nvPr>
        </p:nvSpPr>
        <p:spPr>
          <a:ln/>
        </p:spPr>
        <p:txBody>
          <a:bodyPr/>
          <a:lstStyle>
            <a:lvl1pPr>
              <a:defRPr/>
            </a:lvl1pPr>
          </a:lstStyle>
          <a:p>
            <a:pPr>
              <a:defRPr/>
            </a:pPr>
            <a:fld id="{267DDA71-C416-4EB0-A060-DFC384C913EC}"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6700" y="133350"/>
            <a:ext cx="8591550" cy="476250"/>
          </a:xfrm>
          <a:prstGeom prst="rect">
            <a:avLst/>
          </a:prstGeom>
        </p:spPr>
        <p:txBody>
          <a:bodyPr anchor="ctr"/>
          <a:lstStyle>
            <a:lvl1pPr algn="l">
              <a:defRPr sz="28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
        <p:nvSpPr>
          <p:cNvPr id="4"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5" name="Rectangle 6"/>
          <p:cNvSpPr>
            <a:spLocks noGrp="1" noChangeArrowheads="1"/>
          </p:cNvSpPr>
          <p:nvPr>
            <p:ph type="sldNum" sz="quarter" idx="11"/>
          </p:nvPr>
        </p:nvSpPr>
        <p:spPr>
          <a:ln/>
        </p:spPr>
        <p:txBody>
          <a:bodyPr/>
          <a:lstStyle>
            <a:lvl1pPr>
              <a:defRPr/>
            </a:lvl1pPr>
          </a:lstStyle>
          <a:p>
            <a:pPr>
              <a:defRPr/>
            </a:pPr>
            <a:fld id="{E094AF41-4064-4F61-A9BF-D54ED6106E3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solidFill>
                  <a:schemeClr val="tx1"/>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5" name="Rectangle 6"/>
          <p:cNvSpPr>
            <a:spLocks noGrp="1" noChangeArrowheads="1"/>
          </p:cNvSpPr>
          <p:nvPr>
            <p:ph type="sldNum" sz="quarter" idx="11"/>
          </p:nvPr>
        </p:nvSpPr>
        <p:spPr>
          <a:ln/>
        </p:spPr>
        <p:txBody>
          <a:bodyPr/>
          <a:lstStyle>
            <a:lvl1pPr>
              <a:defRPr/>
            </a:lvl1pPr>
          </a:lstStyle>
          <a:p>
            <a:pPr>
              <a:defRPr/>
            </a:pPr>
            <a:fld id="{9B444E0B-E885-4261-ABBE-F47CDCE2F575}"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6" name="Rectangle 6"/>
          <p:cNvSpPr>
            <a:spLocks noGrp="1" noChangeArrowheads="1"/>
          </p:cNvSpPr>
          <p:nvPr>
            <p:ph type="sldNum" sz="quarter" idx="11"/>
          </p:nvPr>
        </p:nvSpPr>
        <p:spPr>
          <a:ln/>
        </p:spPr>
        <p:txBody>
          <a:bodyPr/>
          <a:lstStyle>
            <a:lvl1pPr>
              <a:defRPr/>
            </a:lvl1pPr>
          </a:lstStyle>
          <a:p>
            <a:pPr>
              <a:defRPr/>
            </a:pPr>
            <a:fld id="{EEFD50B8-96F3-49E3-9CF7-329AF396633C}" type="slidenum">
              <a:rPr lang="en-US" altLang="ja-JP"/>
              <a:pPr>
                <a:defRPr/>
              </a:pPr>
              <a:t>‹#›</a:t>
            </a:fld>
            <a:endParaRPr lang="en-US" altLang="ja-JP"/>
          </a:p>
        </p:txBody>
      </p:sp>
      <p:sp>
        <p:nvSpPr>
          <p:cNvPr id="7" name="タイトル 1"/>
          <p:cNvSpPr>
            <a:spLocks noGrp="1"/>
          </p:cNvSpPr>
          <p:nvPr>
            <p:ph type="title"/>
          </p:nvPr>
        </p:nvSpPr>
        <p:spPr>
          <a:xfrm>
            <a:off x="266700" y="133350"/>
            <a:ext cx="8591550" cy="476250"/>
          </a:xfrm>
          <a:prstGeom prst="rect">
            <a:avLst/>
          </a:prstGeom>
        </p:spPr>
        <p:txBody>
          <a:bodyPr anchor="ctr"/>
          <a:lstStyle>
            <a:lvl1pPr algn="l">
              <a:defRPr sz="28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8" name="Rectangle 6"/>
          <p:cNvSpPr>
            <a:spLocks noGrp="1" noChangeArrowheads="1"/>
          </p:cNvSpPr>
          <p:nvPr>
            <p:ph type="sldNum" sz="quarter" idx="11"/>
          </p:nvPr>
        </p:nvSpPr>
        <p:spPr>
          <a:ln/>
        </p:spPr>
        <p:txBody>
          <a:bodyPr/>
          <a:lstStyle>
            <a:lvl1pPr>
              <a:defRPr/>
            </a:lvl1pPr>
          </a:lstStyle>
          <a:p>
            <a:pPr>
              <a:defRPr/>
            </a:pPr>
            <a:fld id="{8A1B97C7-30E0-4909-BB64-CB13692B9958}" type="slidenum">
              <a:rPr lang="en-US" altLang="ja-JP"/>
              <a:pPr>
                <a:defRPr/>
              </a:pPr>
              <a:t>‹#›</a:t>
            </a:fld>
            <a:endParaRPr lang="en-US" altLang="ja-JP"/>
          </a:p>
        </p:txBody>
      </p:sp>
      <p:sp>
        <p:nvSpPr>
          <p:cNvPr id="9" name="タイトル 1"/>
          <p:cNvSpPr>
            <a:spLocks noGrp="1"/>
          </p:cNvSpPr>
          <p:nvPr>
            <p:ph type="title"/>
          </p:nvPr>
        </p:nvSpPr>
        <p:spPr>
          <a:xfrm>
            <a:off x="266700" y="133350"/>
            <a:ext cx="8591550" cy="476250"/>
          </a:xfrm>
          <a:prstGeom prst="rect">
            <a:avLst/>
          </a:prstGeom>
        </p:spPr>
        <p:txBody>
          <a:bodyPr anchor="ctr"/>
          <a:lstStyle>
            <a:lvl1pPr algn="l">
              <a:defRPr sz="28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3" name="Rectangle 6"/>
          <p:cNvSpPr>
            <a:spLocks noGrp="1" noChangeArrowheads="1"/>
          </p:cNvSpPr>
          <p:nvPr>
            <p:ph type="sldNum" sz="quarter" idx="11"/>
          </p:nvPr>
        </p:nvSpPr>
        <p:spPr>
          <a:ln/>
        </p:spPr>
        <p:txBody>
          <a:bodyPr/>
          <a:lstStyle>
            <a:lvl1pPr>
              <a:defRPr/>
            </a:lvl1pPr>
          </a:lstStyle>
          <a:p>
            <a:pPr>
              <a:defRPr/>
            </a:pPr>
            <a:fld id="{B22AA090-CC75-4087-83CD-7649A5723CED}" type="slidenum">
              <a:rPr lang="en-US" altLang="ja-JP"/>
              <a:pPr>
                <a:defRPr/>
              </a:pPr>
              <a:t>‹#›</a:t>
            </a:fld>
            <a:endParaRPr lang="en-US" altLang="ja-JP"/>
          </a:p>
        </p:txBody>
      </p:sp>
      <p:sp>
        <p:nvSpPr>
          <p:cNvPr id="4" name="タイトル 1"/>
          <p:cNvSpPr>
            <a:spLocks noGrp="1"/>
          </p:cNvSpPr>
          <p:nvPr>
            <p:ph type="title"/>
          </p:nvPr>
        </p:nvSpPr>
        <p:spPr>
          <a:xfrm>
            <a:off x="266700" y="133350"/>
            <a:ext cx="8591550" cy="476250"/>
          </a:xfrm>
          <a:prstGeom prst="rect">
            <a:avLst/>
          </a:prstGeom>
        </p:spPr>
        <p:txBody>
          <a:bodyPr anchor="ctr"/>
          <a:lstStyle>
            <a:lvl1pPr algn="l">
              <a:defRPr sz="28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5" name="Rectangle 6"/>
          <p:cNvSpPr>
            <a:spLocks noGrp="1" noChangeArrowheads="1"/>
          </p:cNvSpPr>
          <p:nvPr>
            <p:ph type="sldNum" sz="quarter" idx="11"/>
          </p:nvPr>
        </p:nvSpPr>
        <p:spPr>
          <a:ln/>
        </p:spPr>
        <p:txBody>
          <a:bodyPr/>
          <a:lstStyle>
            <a:lvl1pPr>
              <a:defRPr/>
            </a:lvl1pPr>
          </a:lstStyle>
          <a:p>
            <a:pPr>
              <a:defRPr/>
            </a:pPr>
            <a:fld id="{5589AF89-B996-4649-B6FD-CAF42DD9408C}" type="slidenum">
              <a:rPr lang="en-US" altLang="ja-JP"/>
              <a:pPr>
                <a:defRPr/>
              </a:pPr>
              <a:t>‹#›</a:t>
            </a:fld>
            <a:endParaRPr lang="en-US" altLang="ja-JP"/>
          </a:p>
        </p:txBody>
      </p:sp>
      <p:sp>
        <p:nvSpPr>
          <p:cNvPr id="6" name="タイトル 1"/>
          <p:cNvSpPr>
            <a:spLocks noGrp="1"/>
          </p:cNvSpPr>
          <p:nvPr>
            <p:ph type="title"/>
          </p:nvPr>
        </p:nvSpPr>
        <p:spPr>
          <a:xfrm>
            <a:off x="266700" y="133350"/>
            <a:ext cx="8591550" cy="476250"/>
          </a:xfrm>
          <a:prstGeom prst="rect">
            <a:avLst/>
          </a:prstGeom>
        </p:spPr>
        <p:txBody>
          <a:bodyPr anchor="ctr"/>
          <a:lstStyle>
            <a:lvl1pPr algn="l">
              <a:defRPr sz="28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lvl1pPr>
              <a:defRPr b="1">
                <a:solidFill>
                  <a:schemeClr val="tx1"/>
                </a:solidFill>
              </a:defRPr>
            </a:lvl1pPr>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ftr" sz="quarter" idx="10"/>
          </p:nvPr>
        </p:nvSpPr>
        <p:spPr>
          <a:xfrm>
            <a:off x="2286000" y="6515100"/>
            <a:ext cx="4552950" cy="285750"/>
          </a:xfrm>
          <a:prstGeom prst="rect">
            <a:avLst/>
          </a:prstGeom>
          <a:ln/>
        </p:spPr>
        <p:txBody>
          <a:bodyPr/>
          <a:lstStyle>
            <a:lvl1pPr>
              <a:defRPr/>
            </a:lvl1pPr>
          </a:lstStyle>
          <a:p>
            <a:pPr>
              <a:defRPr/>
            </a:pPr>
            <a:r>
              <a:rPr lang="en-US" altLang="ja-JP"/>
              <a:t>Copyright （C） Solid Communication Inc.</a:t>
            </a:r>
          </a:p>
        </p:txBody>
      </p:sp>
      <p:sp>
        <p:nvSpPr>
          <p:cNvPr id="5" name="Rectangle 6"/>
          <p:cNvSpPr>
            <a:spLocks noGrp="1" noChangeArrowheads="1"/>
          </p:cNvSpPr>
          <p:nvPr>
            <p:ph type="sldNum" sz="quarter" idx="11"/>
          </p:nvPr>
        </p:nvSpPr>
        <p:spPr>
          <a:ln/>
        </p:spPr>
        <p:txBody>
          <a:bodyPr/>
          <a:lstStyle>
            <a:lvl1pPr>
              <a:defRPr/>
            </a:lvl1pPr>
          </a:lstStyle>
          <a:p>
            <a:pPr>
              <a:defRPr/>
            </a:pPr>
            <a:fld id="{73D21283-FC68-41A5-8527-1D768D03C9E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10" cstate="print"/>
          <a:srcRect l="43698" t="68977" r="703" b="30437"/>
          <a:stretch>
            <a:fillRect/>
          </a:stretch>
        </p:blipFill>
        <p:spPr bwMode="auto">
          <a:xfrm>
            <a:off x="-7938" y="6421438"/>
            <a:ext cx="9151938" cy="42862"/>
          </a:xfrm>
          <a:prstGeom prst="rect">
            <a:avLst/>
          </a:prstGeom>
          <a:noFill/>
          <a:ln w="9525">
            <a:noFill/>
            <a:miter lim="800000"/>
            <a:headEnd/>
            <a:tailEnd/>
          </a:ln>
        </p:spPr>
      </p:pic>
      <p:pic>
        <p:nvPicPr>
          <p:cNvPr id="2053" name="Picture 5"/>
          <p:cNvPicPr>
            <a:picLocks noChangeAspect="1" noChangeArrowheads="1"/>
          </p:cNvPicPr>
          <p:nvPr userDrawn="1"/>
        </p:nvPicPr>
        <p:blipFill>
          <a:blip r:embed="rId10" cstate="print"/>
          <a:srcRect l="43698" t="68977" r="703" b="30437"/>
          <a:stretch>
            <a:fillRect/>
          </a:stretch>
        </p:blipFill>
        <p:spPr bwMode="auto">
          <a:xfrm>
            <a:off x="-7938" y="622300"/>
            <a:ext cx="9151938" cy="42863"/>
          </a:xfrm>
          <a:prstGeom prst="rect">
            <a:avLst/>
          </a:prstGeom>
          <a:noFill/>
          <a:ln w="9525">
            <a:noFill/>
            <a:miter lim="800000"/>
            <a:headEnd/>
            <a:tailEnd/>
          </a:ln>
        </p:spPr>
      </p:pic>
      <p:sp>
        <p:nvSpPr>
          <p:cNvPr id="62470" name="Rectangle 6"/>
          <p:cNvSpPr>
            <a:spLocks noGrp="1" noChangeArrowheads="1"/>
          </p:cNvSpPr>
          <p:nvPr>
            <p:ph type="sldNum" sz="quarter" idx="4"/>
          </p:nvPr>
        </p:nvSpPr>
        <p:spPr bwMode="auto">
          <a:xfrm>
            <a:off x="7077075" y="6521450"/>
            <a:ext cx="17145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DC1046C1-D2C7-4F81-ACA5-E04529AB8DC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1" r:id="rId7"/>
    <p:sldLayoutId id="2147483672" r:id="rId8"/>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NULL"/><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jp/dp/B084ZKS4PH/" TargetMode="External"/><Relationship Id="rId2" Type="http://schemas.openxmlformats.org/officeDocument/2006/relationships/hyperlink" Target="https://opendata.pref.aomori.lg.jp/dataset/aoi-mori-1.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フッター プレースホルダ 1"/>
          <p:cNvSpPr>
            <a:spLocks noGrp="1"/>
          </p:cNvSpPr>
          <p:nvPr>
            <p:ph type="ftr" sz="quarter" idx="10"/>
          </p:nvPr>
        </p:nvSpPr>
        <p:spPr>
          <a:noFill/>
        </p:spPr>
        <p:txBody>
          <a:bodyPr/>
          <a:lstStyle/>
          <a:p>
            <a:r>
              <a:rPr lang="en-US" altLang="ja-JP" dirty="0">
                <a:solidFill>
                  <a:schemeClr val="tx1">
                    <a:lumMod val="65000"/>
                    <a:lumOff val="35000"/>
                  </a:schemeClr>
                </a:solidFill>
                <a:ea typeface="ＭＳ Ｐゴシック" charset="-128"/>
              </a:rPr>
              <a:t>Copyright （C） Solid Communication Inc.</a:t>
            </a:r>
          </a:p>
        </p:txBody>
      </p:sp>
      <p:pic>
        <p:nvPicPr>
          <p:cNvPr id="3077" name="Picture 13"/>
          <p:cNvPicPr>
            <a:picLocks noChangeAspect="1" noChangeArrowheads="1"/>
          </p:cNvPicPr>
          <p:nvPr/>
        </p:nvPicPr>
        <p:blipFill>
          <a:blip r:embed="rId3" cstate="print"/>
          <a:srcRect l="43698" t="68977" r="703" b="30437"/>
          <a:stretch>
            <a:fillRect/>
          </a:stretch>
        </p:blipFill>
        <p:spPr bwMode="auto">
          <a:xfrm>
            <a:off x="1155700" y="3089275"/>
            <a:ext cx="6854825" cy="68263"/>
          </a:xfrm>
          <a:prstGeom prst="rect">
            <a:avLst/>
          </a:prstGeom>
          <a:noFill/>
          <a:ln w="9525">
            <a:noFill/>
            <a:miter lim="800000"/>
            <a:headEnd/>
            <a:tailEnd/>
          </a:ln>
        </p:spPr>
      </p:pic>
      <p:sp>
        <p:nvSpPr>
          <p:cNvPr id="7" name="Text Box 8"/>
          <p:cNvSpPr txBox="1">
            <a:spLocks noChangeArrowheads="1"/>
          </p:cNvSpPr>
          <p:nvPr/>
        </p:nvSpPr>
        <p:spPr bwMode="auto">
          <a:xfrm>
            <a:off x="6226703" y="5213614"/>
            <a:ext cx="2637325" cy="701731"/>
          </a:xfrm>
          <a:prstGeom prst="rect">
            <a:avLst/>
          </a:prstGeom>
          <a:noFill/>
          <a:ln w="9525">
            <a:noFill/>
            <a:miter lim="800000"/>
            <a:headEnd/>
            <a:tailEnd/>
          </a:ln>
        </p:spPr>
        <p:txBody>
          <a:bodyPr wrap="none">
            <a:spAutoFit/>
          </a:bodyPr>
          <a:lstStyle/>
          <a:p>
            <a:pPr algn="r">
              <a:spcBef>
                <a:spcPct val="20000"/>
              </a:spcBef>
              <a:buClr>
                <a:schemeClr val="accent2"/>
              </a:buClr>
              <a:buFont typeface="Wingdings" pitchFamily="2" charset="2"/>
              <a:buNone/>
            </a:pPr>
            <a:r>
              <a:rPr lang="ja-JP" altLang="en-US" dirty="0">
                <a:solidFill>
                  <a:schemeClr val="tx1">
                    <a:lumMod val="65000"/>
                    <a:lumOff val="35000"/>
                  </a:schemeClr>
                </a:solidFill>
                <a:latin typeface="+mn-ea"/>
                <a:ea typeface="+mn-ea"/>
              </a:rPr>
              <a:t>作成日：</a:t>
            </a:r>
            <a:r>
              <a:rPr lang="en-US" altLang="ja-JP" dirty="0">
                <a:solidFill>
                  <a:schemeClr val="tx1">
                    <a:lumMod val="65000"/>
                    <a:lumOff val="35000"/>
                  </a:schemeClr>
                </a:solidFill>
                <a:latin typeface="+mn-ea"/>
                <a:ea typeface="+mn-ea"/>
              </a:rPr>
              <a:t>2020/02/21</a:t>
            </a:r>
          </a:p>
          <a:p>
            <a:pPr algn="r">
              <a:spcBef>
                <a:spcPct val="20000"/>
              </a:spcBef>
              <a:buClr>
                <a:schemeClr val="accent2"/>
              </a:buClr>
              <a:buFont typeface="Wingdings" pitchFamily="2" charset="2"/>
              <a:buNone/>
            </a:pPr>
            <a:r>
              <a:rPr lang="ja-JP" altLang="en-US" dirty="0">
                <a:solidFill>
                  <a:schemeClr val="tx1">
                    <a:lumMod val="65000"/>
                    <a:lumOff val="35000"/>
                  </a:schemeClr>
                </a:solidFill>
                <a:latin typeface="+mn-ea"/>
                <a:ea typeface="+mn-ea"/>
              </a:rPr>
              <a:t>最終更新日：</a:t>
            </a:r>
            <a:r>
              <a:rPr lang="en-US" altLang="ja-JP" dirty="0">
                <a:solidFill>
                  <a:schemeClr val="tx1">
                    <a:lumMod val="65000"/>
                    <a:lumOff val="35000"/>
                  </a:schemeClr>
                </a:solidFill>
                <a:latin typeface="+mn-ea"/>
                <a:ea typeface="+mn-ea"/>
              </a:rPr>
              <a:t>----/</a:t>
            </a:r>
            <a:r>
              <a:rPr lang="en-US" altLang="ja-JP" dirty="0">
                <a:solidFill>
                  <a:schemeClr val="tx1">
                    <a:lumMod val="65000"/>
                    <a:lumOff val="35000"/>
                  </a:schemeClr>
                </a:solidFill>
                <a:latin typeface="+mn-ea"/>
              </a:rPr>
              <a:t>--</a:t>
            </a:r>
            <a:r>
              <a:rPr lang="en-US" altLang="ja-JP" dirty="0">
                <a:solidFill>
                  <a:schemeClr val="tx1">
                    <a:lumMod val="65000"/>
                    <a:lumOff val="35000"/>
                  </a:schemeClr>
                </a:solidFill>
                <a:latin typeface="+mn-ea"/>
                <a:ea typeface="+mn-ea"/>
              </a:rPr>
              <a:t>/</a:t>
            </a:r>
            <a:r>
              <a:rPr lang="en-US" altLang="ja-JP" dirty="0">
                <a:solidFill>
                  <a:schemeClr val="tx1">
                    <a:lumMod val="65000"/>
                    <a:lumOff val="35000"/>
                  </a:schemeClr>
                </a:solidFill>
                <a:latin typeface="+mn-ea"/>
              </a:rPr>
              <a:t>--</a:t>
            </a:r>
            <a:endParaRPr lang="ja-JP" altLang="en-US" dirty="0">
              <a:solidFill>
                <a:schemeClr val="tx1">
                  <a:lumMod val="65000"/>
                  <a:lumOff val="35000"/>
                </a:schemeClr>
              </a:solidFill>
              <a:latin typeface="+mn-ea"/>
              <a:ea typeface="+mn-ea"/>
            </a:endParaRPr>
          </a:p>
        </p:txBody>
      </p:sp>
      <p:sp>
        <p:nvSpPr>
          <p:cNvPr id="9" name="タイトル 3"/>
          <p:cNvSpPr>
            <a:spLocks noGrp="1"/>
          </p:cNvSpPr>
          <p:nvPr>
            <p:ph type="title"/>
          </p:nvPr>
        </p:nvSpPr>
        <p:spPr>
          <a:xfrm>
            <a:off x="59327" y="1726998"/>
            <a:ext cx="9006296" cy="1144990"/>
          </a:xfrm>
        </p:spPr>
        <p:txBody>
          <a:bodyPr/>
          <a:lstStyle/>
          <a:p>
            <a:pPr algn="ctr"/>
            <a:r>
              <a:rPr lang="ja-JP" altLang="en-US" sz="3200" dirty="0">
                <a:solidFill>
                  <a:schemeClr val="tx1">
                    <a:lumMod val="65000"/>
                    <a:lumOff val="35000"/>
                  </a:schemeClr>
                </a:solidFill>
              </a:rPr>
              <a:t>令和元年度　青森県オープンデータ利活用コンテスト</a:t>
            </a:r>
            <a:r>
              <a:rPr lang="en-US" altLang="ja-JP" sz="3200" dirty="0">
                <a:solidFill>
                  <a:schemeClr val="tx1">
                    <a:lumMod val="65000"/>
                    <a:lumOff val="35000"/>
                  </a:schemeClr>
                </a:solidFill>
              </a:rPr>
              <a:t/>
            </a:r>
            <a:br>
              <a:rPr lang="en-US" altLang="ja-JP" sz="3200" dirty="0">
                <a:solidFill>
                  <a:schemeClr val="tx1">
                    <a:lumMod val="65000"/>
                    <a:lumOff val="35000"/>
                  </a:schemeClr>
                </a:solidFill>
              </a:rPr>
            </a:br>
            <a:r>
              <a:rPr lang="ja-JP" altLang="en-US" sz="3200" dirty="0">
                <a:solidFill>
                  <a:schemeClr val="tx1">
                    <a:lumMod val="65000"/>
                    <a:lumOff val="35000"/>
                  </a:schemeClr>
                </a:solidFill>
              </a:rPr>
              <a:t>アピール資料</a:t>
            </a:r>
            <a:r>
              <a:rPr lang="en-US" altLang="ja-JP" sz="3200" dirty="0">
                <a:solidFill>
                  <a:schemeClr val="tx1">
                    <a:lumMod val="65000"/>
                    <a:lumOff val="35000"/>
                  </a:schemeClr>
                </a:solidFill>
              </a:rPr>
              <a:t/>
            </a:r>
            <a:br>
              <a:rPr lang="en-US" altLang="ja-JP" sz="3200" dirty="0">
                <a:solidFill>
                  <a:schemeClr val="tx1">
                    <a:lumMod val="65000"/>
                    <a:lumOff val="35000"/>
                  </a:schemeClr>
                </a:solidFill>
              </a:rPr>
            </a:br>
            <a:r>
              <a:rPr lang="ja-JP" altLang="en-US" sz="2400" dirty="0">
                <a:solidFill>
                  <a:schemeClr val="tx1">
                    <a:lumMod val="65000"/>
                    <a:lumOff val="35000"/>
                  </a:schemeClr>
                </a:solidFill>
              </a:rPr>
              <a:t>～応募作品「八戸ゴミ分別」～</a:t>
            </a:r>
            <a:endParaRPr kumimoji="1" lang="ja-JP" altLang="en-US" sz="3200" dirty="0">
              <a:solidFill>
                <a:schemeClr val="tx1">
                  <a:lumMod val="65000"/>
                  <a:lumOff val="35000"/>
                </a:schemeClr>
              </a:solidFill>
            </a:endParaRPr>
          </a:p>
        </p:txBody>
      </p:sp>
    </p:spTree>
    <p:extLst>
      <p:ext uri="{BB962C8B-B14F-4D97-AF65-F5344CB8AC3E}">
        <p14:creationId xmlns:p14="http://schemas.microsoft.com/office/powerpoint/2010/main" val="2733972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t>.</a:t>
            </a:r>
            <a:endParaRPr lang="en-US" altLang="ja-JP" dirty="0"/>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9</a:t>
            </a:fld>
            <a:endParaRPr lang="en-US" altLang="ja-JP"/>
          </a:p>
        </p:txBody>
      </p:sp>
      <p:sp>
        <p:nvSpPr>
          <p:cNvPr id="14" name="正方形/長方形 13">
            <a:extLst>
              <a:ext uri="{FF2B5EF4-FFF2-40B4-BE49-F238E27FC236}">
                <a16:creationId xmlns:a16="http://schemas.microsoft.com/office/drawing/2014/main" id="{70C474A7-6395-49E0-960E-F734A60E99CF}"/>
              </a:ext>
            </a:extLst>
          </p:cNvPr>
          <p:cNvSpPr/>
          <p:nvPr/>
        </p:nvSpPr>
        <p:spPr>
          <a:xfrm>
            <a:off x="5557178" y="4082403"/>
            <a:ext cx="3536779" cy="2185214"/>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学習コスト</a:t>
            </a:r>
            <a:r>
              <a:rPr lang="ja-JP" altLang="en-US" sz="4800" b="1" dirty="0">
                <a:solidFill>
                  <a:srgbClr val="0070C0"/>
                </a:solidFill>
                <a:latin typeface="+mn-ea"/>
                <a:ea typeface="+mn-ea"/>
              </a:rPr>
              <a:t>低</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誰</a:t>
            </a:r>
            <a:r>
              <a:rPr lang="ja-JP" altLang="en-US" sz="4000" b="1" dirty="0">
                <a:solidFill>
                  <a:schemeClr val="tx1">
                    <a:lumMod val="65000"/>
                    <a:lumOff val="35000"/>
                  </a:schemeClr>
                </a:solidFill>
                <a:latin typeface="+mn-ea"/>
                <a:ea typeface="+mn-ea"/>
              </a:rPr>
              <a:t>でも</a:t>
            </a:r>
            <a:r>
              <a:rPr lang="ja-JP" altLang="en-US" sz="4800" b="1" dirty="0">
                <a:solidFill>
                  <a:srgbClr val="0070C0"/>
                </a:solidFill>
                <a:latin typeface="+mn-ea"/>
                <a:ea typeface="+mn-ea"/>
              </a:rPr>
              <a:t>簡単</a:t>
            </a:r>
            <a:r>
              <a:rPr lang="ja-JP" altLang="en-US" sz="4000" b="1" dirty="0">
                <a:solidFill>
                  <a:schemeClr val="tx1">
                    <a:lumMod val="65000"/>
                    <a:lumOff val="35000"/>
                  </a:schemeClr>
                </a:solidFill>
                <a:latin typeface="+mn-ea"/>
                <a:ea typeface="+mn-ea"/>
              </a:rPr>
              <a:t>に使える</a:t>
            </a:r>
            <a:endParaRPr lang="ja-JP" altLang="en-US" sz="4800" b="1" dirty="0">
              <a:solidFill>
                <a:schemeClr val="tx1">
                  <a:lumMod val="65000"/>
                  <a:lumOff val="35000"/>
                </a:schemeClr>
              </a:solidFill>
              <a:latin typeface="+mn-ea"/>
              <a:ea typeface="+mn-ea"/>
            </a:endParaRPr>
          </a:p>
        </p:txBody>
      </p:sp>
      <p:sp>
        <p:nvSpPr>
          <p:cNvPr id="15" name="正方形/長方形 14">
            <a:extLst>
              <a:ext uri="{FF2B5EF4-FFF2-40B4-BE49-F238E27FC236}">
                <a16:creationId xmlns:a16="http://schemas.microsoft.com/office/drawing/2014/main" id="{EF0AE599-CB14-455C-8A2D-66E8475F283B}"/>
              </a:ext>
            </a:extLst>
          </p:cNvPr>
          <p:cNvSpPr/>
          <p:nvPr/>
        </p:nvSpPr>
        <p:spPr>
          <a:xfrm>
            <a:off x="5557178" y="1328735"/>
            <a:ext cx="3536784" cy="2154436"/>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情報機器の</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操作は</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より</a:t>
            </a:r>
            <a:r>
              <a:rPr lang="ja-JP" altLang="en-US" sz="5400" b="1" dirty="0">
                <a:solidFill>
                  <a:srgbClr val="0070C0"/>
                </a:solidFill>
                <a:latin typeface="+mn-ea"/>
                <a:ea typeface="+mn-ea"/>
              </a:rPr>
              <a:t>直感的</a:t>
            </a:r>
            <a:r>
              <a:rPr lang="ja-JP" altLang="en-US" sz="4000" b="1" dirty="0">
                <a:solidFill>
                  <a:schemeClr val="tx1">
                    <a:lumMod val="65000"/>
                    <a:lumOff val="35000"/>
                  </a:schemeClr>
                </a:solidFill>
                <a:latin typeface="+mn-ea"/>
                <a:ea typeface="+mn-ea"/>
              </a:rPr>
              <a:t>に</a:t>
            </a:r>
            <a:endParaRPr lang="en-US" altLang="ja-JP" sz="5400" b="1" dirty="0">
              <a:solidFill>
                <a:srgbClr val="FF5050"/>
              </a:solidFill>
              <a:latin typeface="+mn-ea"/>
              <a:ea typeface="+mn-ea"/>
            </a:endParaRPr>
          </a:p>
        </p:txBody>
      </p:sp>
      <p:sp>
        <p:nvSpPr>
          <p:cNvPr id="16" name="二等辺三角形 15">
            <a:extLst>
              <a:ext uri="{FF2B5EF4-FFF2-40B4-BE49-F238E27FC236}">
                <a16:creationId xmlns:a16="http://schemas.microsoft.com/office/drawing/2014/main" id="{A0B4D8CF-A42D-4410-9B0F-E9B096FAA639}"/>
              </a:ext>
            </a:extLst>
          </p:cNvPr>
          <p:cNvSpPr/>
          <p:nvPr/>
        </p:nvSpPr>
        <p:spPr>
          <a:xfrm rot="10800000">
            <a:off x="6726038" y="3740535"/>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18" name="正方形/長方形 17">
            <a:extLst>
              <a:ext uri="{FF2B5EF4-FFF2-40B4-BE49-F238E27FC236}">
                <a16:creationId xmlns:a16="http://schemas.microsoft.com/office/drawing/2014/main" id="{843D67BF-DE2F-417F-8919-64BF7D3A3698}"/>
              </a:ext>
            </a:extLst>
          </p:cNvPr>
          <p:cNvSpPr/>
          <p:nvPr/>
        </p:nvSpPr>
        <p:spPr>
          <a:xfrm>
            <a:off x="279707" y="745980"/>
            <a:ext cx="4962853"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ユーザインタフェースの進化</a:t>
            </a:r>
            <a:endParaRPr lang="en-US" altLang="ja-JP" sz="3400" b="1" dirty="0">
              <a:solidFill>
                <a:schemeClr val="tx1">
                  <a:lumMod val="75000"/>
                  <a:lumOff val="25000"/>
                </a:schemeClr>
              </a:solidFill>
              <a:latin typeface="+mn-ea"/>
              <a:ea typeface="+mn-ea"/>
            </a:endParaRPr>
          </a:p>
        </p:txBody>
      </p:sp>
      <p:grpSp>
        <p:nvGrpSpPr>
          <p:cNvPr id="13" name="グループ化 12">
            <a:extLst>
              <a:ext uri="{FF2B5EF4-FFF2-40B4-BE49-F238E27FC236}">
                <a16:creationId xmlns:a16="http://schemas.microsoft.com/office/drawing/2014/main" id="{4B9C069C-EC3A-4BCA-AA01-698120A3984C}"/>
              </a:ext>
            </a:extLst>
          </p:cNvPr>
          <p:cNvGrpSpPr/>
          <p:nvPr/>
        </p:nvGrpSpPr>
        <p:grpSpPr>
          <a:xfrm>
            <a:off x="22064" y="4463729"/>
            <a:ext cx="1688429" cy="1422561"/>
            <a:chOff x="139853" y="4850491"/>
            <a:chExt cx="1688429" cy="1422561"/>
          </a:xfrm>
        </p:grpSpPr>
        <p:pic>
          <p:nvPicPr>
            <p:cNvPr id="6" name="図 5">
              <a:extLst>
                <a:ext uri="{FF2B5EF4-FFF2-40B4-BE49-F238E27FC236}">
                  <a16:creationId xmlns:a16="http://schemas.microsoft.com/office/drawing/2014/main" id="{2E7A5407-AB00-452C-AC2A-0163C2FC2B6E}"/>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79707" y="4850491"/>
              <a:ext cx="1408722" cy="960896"/>
            </a:xfrm>
            <a:prstGeom prst="rect">
              <a:avLst/>
            </a:prstGeom>
          </p:spPr>
        </p:pic>
        <p:sp>
          <p:nvSpPr>
            <p:cNvPr id="19" name="正方形/長方形 18">
              <a:extLst>
                <a:ext uri="{FF2B5EF4-FFF2-40B4-BE49-F238E27FC236}">
                  <a16:creationId xmlns:a16="http://schemas.microsoft.com/office/drawing/2014/main" id="{AB667A46-A89B-4BE5-83DA-9B9796150DB2}"/>
                </a:ext>
              </a:extLst>
            </p:cNvPr>
            <p:cNvSpPr/>
            <p:nvPr/>
          </p:nvSpPr>
          <p:spPr>
            <a:xfrm>
              <a:off x="139853" y="5811387"/>
              <a:ext cx="1688429" cy="461665"/>
            </a:xfrm>
            <a:prstGeom prst="rect">
              <a:avLst/>
            </a:prstGeom>
          </p:spPr>
          <p:txBody>
            <a:bodyPr wrap="square">
              <a:spAutoFit/>
            </a:bodyPr>
            <a:lstStyle/>
            <a:p>
              <a:pPr algn="ctr"/>
              <a:r>
                <a:rPr lang="ja-JP" altLang="en-US" sz="2400" b="1" dirty="0">
                  <a:solidFill>
                    <a:schemeClr val="tx1">
                      <a:lumMod val="65000"/>
                      <a:lumOff val="35000"/>
                    </a:schemeClr>
                  </a:solidFill>
                  <a:latin typeface="+mn-ea"/>
                  <a:ea typeface="+mn-ea"/>
                </a:rPr>
                <a:t>キーボード</a:t>
              </a:r>
              <a:endParaRPr lang="ja-JP" altLang="en-US" sz="3200" b="1" dirty="0">
                <a:solidFill>
                  <a:srgbClr val="0070C0"/>
                </a:solidFill>
                <a:latin typeface="+mn-ea"/>
                <a:ea typeface="+mn-ea"/>
              </a:endParaRPr>
            </a:p>
          </p:txBody>
        </p:sp>
      </p:grpSp>
      <p:grpSp>
        <p:nvGrpSpPr>
          <p:cNvPr id="17" name="グループ化 16">
            <a:extLst>
              <a:ext uri="{FF2B5EF4-FFF2-40B4-BE49-F238E27FC236}">
                <a16:creationId xmlns:a16="http://schemas.microsoft.com/office/drawing/2014/main" id="{F5A6C0A6-A695-4BFD-941C-878E1C48051F}"/>
              </a:ext>
            </a:extLst>
          </p:cNvPr>
          <p:cNvGrpSpPr/>
          <p:nvPr/>
        </p:nvGrpSpPr>
        <p:grpSpPr>
          <a:xfrm>
            <a:off x="1290175" y="3314330"/>
            <a:ext cx="1688429" cy="2028841"/>
            <a:chOff x="1675028" y="3738099"/>
            <a:chExt cx="1688429" cy="2028841"/>
          </a:xfrm>
        </p:grpSpPr>
        <p:pic>
          <p:nvPicPr>
            <p:cNvPr id="9" name="図 8">
              <a:extLst>
                <a:ext uri="{FF2B5EF4-FFF2-40B4-BE49-F238E27FC236}">
                  <a16:creationId xmlns:a16="http://schemas.microsoft.com/office/drawing/2014/main" id="{41039A0B-210F-42E1-BC1B-C35B739030E3}"/>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163221" y="3738099"/>
              <a:ext cx="712044" cy="1567176"/>
            </a:xfrm>
            <a:prstGeom prst="rect">
              <a:avLst/>
            </a:prstGeom>
          </p:spPr>
        </p:pic>
        <p:sp>
          <p:nvSpPr>
            <p:cNvPr id="20" name="正方形/長方形 19">
              <a:extLst>
                <a:ext uri="{FF2B5EF4-FFF2-40B4-BE49-F238E27FC236}">
                  <a16:creationId xmlns:a16="http://schemas.microsoft.com/office/drawing/2014/main" id="{3B40C0B6-61DD-4CB9-B998-3CCB6F034847}"/>
                </a:ext>
              </a:extLst>
            </p:cNvPr>
            <p:cNvSpPr/>
            <p:nvPr/>
          </p:nvSpPr>
          <p:spPr>
            <a:xfrm>
              <a:off x="1675028" y="5305275"/>
              <a:ext cx="1688429" cy="461665"/>
            </a:xfrm>
            <a:prstGeom prst="rect">
              <a:avLst/>
            </a:prstGeom>
          </p:spPr>
          <p:txBody>
            <a:bodyPr wrap="square">
              <a:spAutoFit/>
            </a:bodyPr>
            <a:lstStyle/>
            <a:p>
              <a:pPr algn="ctr"/>
              <a:r>
                <a:rPr lang="ja-JP" altLang="en-US" sz="2400" b="1" dirty="0">
                  <a:solidFill>
                    <a:schemeClr val="tx1">
                      <a:lumMod val="65000"/>
                      <a:lumOff val="35000"/>
                    </a:schemeClr>
                  </a:solidFill>
                  <a:latin typeface="+mn-ea"/>
                  <a:ea typeface="+mn-ea"/>
                </a:rPr>
                <a:t>マウス</a:t>
              </a:r>
              <a:endParaRPr lang="ja-JP" altLang="en-US" sz="3200" b="1" dirty="0">
                <a:solidFill>
                  <a:srgbClr val="0070C0"/>
                </a:solidFill>
                <a:latin typeface="+mn-ea"/>
                <a:ea typeface="+mn-ea"/>
              </a:endParaRPr>
            </a:p>
          </p:txBody>
        </p:sp>
      </p:grpSp>
      <p:grpSp>
        <p:nvGrpSpPr>
          <p:cNvPr id="23" name="グループ化 22">
            <a:extLst>
              <a:ext uri="{FF2B5EF4-FFF2-40B4-BE49-F238E27FC236}">
                <a16:creationId xmlns:a16="http://schemas.microsoft.com/office/drawing/2014/main" id="{0614124B-26EC-43AA-B1D4-890AA71030CA}"/>
              </a:ext>
            </a:extLst>
          </p:cNvPr>
          <p:cNvGrpSpPr/>
          <p:nvPr/>
        </p:nvGrpSpPr>
        <p:grpSpPr>
          <a:xfrm>
            <a:off x="2579462" y="2635760"/>
            <a:ext cx="1688429" cy="1973911"/>
            <a:chOff x="3132769" y="3228727"/>
            <a:chExt cx="1688429" cy="1973911"/>
          </a:xfrm>
        </p:grpSpPr>
        <p:pic>
          <p:nvPicPr>
            <p:cNvPr id="11" name="図 10">
              <a:extLst>
                <a:ext uri="{FF2B5EF4-FFF2-40B4-BE49-F238E27FC236}">
                  <a16:creationId xmlns:a16="http://schemas.microsoft.com/office/drawing/2014/main" id="{4B4F7A40-7EED-4A0A-8CA5-6B0469C04B42}"/>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453382" y="3228727"/>
              <a:ext cx="1050232" cy="1508654"/>
            </a:xfrm>
            <a:prstGeom prst="rect">
              <a:avLst/>
            </a:prstGeom>
          </p:spPr>
        </p:pic>
        <p:sp>
          <p:nvSpPr>
            <p:cNvPr id="21" name="正方形/長方形 20">
              <a:extLst>
                <a:ext uri="{FF2B5EF4-FFF2-40B4-BE49-F238E27FC236}">
                  <a16:creationId xmlns:a16="http://schemas.microsoft.com/office/drawing/2014/main" id="{5A07AA63-691B-4895-9F58-B6F4B75754CE}"/>
                </a:ext>
              </a:extLst>
            </p:cNvPr>
            <p:cNvSpPr/>
            <p:nvPr/>
          </p:nvSpPr>
          <p:spPr>
            <a:xfrm>
              <a:off x="3132769" y="4740973"/>
              <a:ext cx="1688429" cy="461665"/>
            </a:xfrm>
            <a:prstGeom prst="rect">
              <a:avLst/>
            </a:prstGeom>
          </p:spPr>
          <p:txBody>
            <a:bodyPr wrap="square">
              <a:spAutoFit/>
            </a:bodyPr>
            <a:lstStyle/>
            <a:p>
              <a:pPr algn="ctr"/>
              <a:r>
                <a:rPr lang="ja-JP" altLang="en-US" sz="2400" b="1" dirty="0">
                  <a:solidFill>
                    <a:schemeClr val="tx1">
                      <a:lumMod val="65000"/>
                      <a:lumOff val="35000"/>
                    </a:schemeClr>
                  </a:solidFill>
                  <a:latin typeface="+mn-ea"/>
                  <a:ea typeface="+mn-ea"/>
                </a:rPr>
                <a:t>タッチパネル</a:t>
              </a:r>
              <a:endParaRPr lang="ja-JP" altLang="en-US" sz="3200" b="1" dirty="0">
                <a:solidFill>
                  <a:srgbClr val="0070C0"/>
                </a:solidFill>
                <a:latin typeface="+mn-ea"/>
                <a:ea typeface="+mn-ea"/>
              </a:endParaRPr>
            </a:p>
          </p:txBody>
        </p:sp>
      </p:grpSp>
      <p:grpSp>
        <p:nvGrpSpPr>
          <p:cNvPr id="24" name="グループ化 23">
            <a:extLst>
              <a:ext uri="{FF2B5EF4-FFF2-40B4-BE49-F238E27FC236}">
                <a16:creationId xmlns:a16="http://schemas.microsoft.com/office/drawing/2014/main" id="{52C63A66-C0D9-423B-BE30-E73326CE04F0}"/>
              </a:ext>
            </a:extLst>
          </p:cNvPr>
          <p:cNvGrpSpPr/>
          <p:nvPr/>
        </p:nvGrpSpPr>
        <p:grpSpPr>
          <a:xfrm>
            <a:off x="3939683" y="1437003"/>
            <a:ext cx="1688429" cy="2302534"/>
            <a:chOff x="4578483" y="1949137"/>
            <a:chExt cx="1688429" cy="2302534"/>
          </a:xfrm>
        </p:grpSpPr>
        <p:pic>
          <p:nvPicPr>
            <p:cNvPr id="10242" name="Picture 2">
              <a:extLst>
                <a:ext uri="{FF2B5EF4-FFF2-40B4-BE49-F238E27FC236}">
                  <a16:creationId xmlns:a16="http://schemas.microsoft.com/office/drawing/2014/main" id="{F73942CD-3E60-44D0-81E8-A4F1353486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844" t="16724" r="26844" b="34127"/>
            <a:stretch/>
          </p:blipFill>
          <p:spPr bwMode="auto">
            <a:xfrm>
              <a:off x="4586675" y="1949137"/>
              <a:ext cx="1672046" cy="1774526"/>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22378FCB-D916-4551-A9CE-5E4DCCEA9D7E}"/>
                </a:ext>
              </a:extLst>
            </p:cNvPr>
            <p:cNvSpPr/>
            <p:nvPr/>
          </p:nvSpPr>
          <p:spPr>
            <a:xfrm>
              <a:off x="4578483" y="3728451"/>
              <a:ext cx="1688429" cy="523220"/>
            </a:xfrm>
            <a:prstGeom prst="rect">
              <a:avLst/>
            </a:prstGeom>
          </p:spPr>
          <p:txBody>
            <a:bodyPr wrap="square">
              <a:spAutoFit/>
            </a:bodyPr>
            <a:lstStyle/>
            <a:p>
              <a:pPr algn="ctr"/>
              <a:r>
                <a:rPr lang="ja-JP" altLang="en-US" sz="2800" b="1" dirty="0">
                  <a:solidFill>
                    <a:srgbClr val="0070C0"/>
                  </a:solidFill>
                  <a:latin typeface="+mn-ea"/>
                  <a:ea typeface="+mn-ea"/>
                </a:rPr>
                <a:t>音声対話</a:t>
              </a:r>
              <a:endParaRPr lang="ja-JP" altLang="en-US" sz="3600" b="1" dirty="0">
                <a:solidFill>
                  <a:srgbClr val="0070C0"/>
                </a:solidFill>
                <a:latin typeface="+mn-ea"/>
                <a:ea typeface="+mn-ea"/>
              </a:endParaRPr>
            </a:p>
          </p:txBody>
        </p:sp>
      </p:grpSp>
    </p:spTree>
    <p:extLst>
      <p:ext uri="{BB962C8B-B14F-4D97-AF65-F5344CB8AC3E}">
        <p14:creationId xmlns:p14="http://schemas.microsoft.com/office/powerpoint/2010/main" val="2023637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矢印: U ターン 7">
            <a:extLst>
              <a:ext uri="{FF2B5EF4-FFF2-40B4-BE49-F238E27FC236}">
                <a16:creationId xmlns:a16="http://schemas.microsoft.com/office/drawing/2014/main" id="{5963211A-CA68-4B41-822B-867D129585A8}"/>
              </a:ext>
            </a:extLst>
          </p:cNvPr>
          <p:cNvSpPr/>
          <p:nvPr/>
        </p:nvSpPr>
        <p:spPr>
          <a:xfrm rot="5400000">
            <a:off x="2265088" y="2542266"/>
            <a:ext cx="912904" cy="2150794"/>
          </a:xfrm>
          <a:prstGeom prst="uturnArrow">
            <a:avLst>
              <a:gd name="adj1" fmla="val 25000"/>
              <a:gd name="adj2" fmla="val 25000"/>
              <a:gd name="adj3" fmla="val 25000"/>
              <a:gd name="adj4" fmla="val 43750"/>
              <a:gd name="adj5" fmla="val 10000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21" name="正方形/長方形 20">
            <a:extLst>
              <a:ext uri="{FF2B5EF4-FFF2-40B4-BE49-F238E27FC236}">
                <a16:creationId xmlns:a16="http://schemas.microsoft.com/office/drawing/2014/main" id="{96BD8F0B-B2D6-42CF-BAF7-5D09E5EFB6E9}"/>
              </a:ext>
            </a:extLst>
          </p:cNvPr>
          <p:cNvSpPr/>
          <p:nvPr/>
        </p:nvSpPr>
        <p:spPr>
          <a:xfrm>
            <a:off x="95795" y="2413456"/>
            <a:ext cx="5416731" cy="2185214"/>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6600" b="1" dirty="0">
              <a:solidFill>
                <a:schemeClr val="tx1"/>
              </a:solidFill>
              <a:latin typeface="+mn-ea"/>
            </a:endParaRPr>
          </a:p>
        </p:txBody>
      </p:sp>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endParaRPr lang="en-US" altLang="ja-JP" dirty="0"/>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10</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8" y="745980"/>
            <a:ext cx="4118122"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アクセシビリティの改善</a:t>
            </a:r>
            <a:endParaRPr lang="en-US" altLang="ja-JP" sz="3400" b="1" dirty="0">
              <a:solidFill>
                <a:schemeClr val="tx1">
                  <a:lumMod val="75000"/>
                  <a:lumOff val="25000"/>
                </a:schemeClr>
              </a:solidFill>
              <a:latin typeface="+mn-ea"/>
              <a:ea typeface="+mn-ea"/>
            </a:endParaRPr>
          </a:p>
        </p:txBody>
      </p:sp>
      <p:sp>
        <p:nvSpPr>
          <p:cNvPr id="11" name="正方形/長方形 10">
            <a:extLst>
              <a:ext uri="{FF2B5EF4-FFF2-40B4-BE49-F238E27FC236}">
                <a16:creationId xmlns:a16="http://schemas.microsoft.com/office/drawing/2014/main" id="{D9F71FA0-1241-4BE0-B4A4-C70674F96AD9}"/>
              </a:ext>
            </a:extLst>
          </p:cNvPr>
          <p:cNvSpPr/>
          <p:nvPr/>
        </p:nvSpPr>
        <p:spPr>
          <a:xfrm>
            <a:off x="4572000" y="4082403"/>
            <a:ext cx="4521957" cy="2185214"/>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アクセスの</a:t>
            </a:r>
            <a:r>
              <a:rPr lang="ja-JP" altLang="en-US" sz="4800" b="1" dirty="0">
                <a:solidFill>
                  <a:srgbClr val="0070C0"/>
                </a:solidFill>
                <a:latin typeface="+mn-ea"/>
                <a:ea typeface="+mn-ea"/>
              </a:rPr>
              <a:t>改善</a:t>
            </a:r>
            <a:endParaRPr lang="en-US" altLang="ja-JP" sz="4000" b="1" dirty="0">
              <a:solidFill>
                <a:srgbClr val="0070C0"/>
              </a:solidFill>
              <a:latin typeface="+mn-ea"/>
              <a:ea typeface="+mn-ea"/>
            </a:endParaRPr>
          </a:p>
          <a:p>
            <a:pPr algn="ctr"/>
            <a:r>
              <a:rPr lang="ja-JP" altLang="en-US" sz="4000" b="1" dirty="0">
                <a:solidFill>
                  <a:schemeClr val="tx1">
                    <a:lumMod val="65000"/>
                    <a:lumOff val="35000"/>
                  </a:schemeClr>
                </a:solidFill>
                <a:latin typeface="+mn-ea"/>
                <a:ea typeface="+mn-ea"/>
              </a:rPr>
              <a:t>情報への</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新しい経路</a:t>
            </a:r>
            <a:r>
              <a:rPr lang="ja-JP" altLang="en-US" sz="4000" b="1" dirty="0">
                <a:solidFill>
                  <a:schemeClr val="tx1">
                    <a:lumMod val="65000"/>
                    <a:lumOff val="35000"/>
                  </a:schemeClr>
                </a:solidFill>
                <a:latin typeface="+mn-ea"/>
                <a:ea typeface="+mn-ea"/>
              </a:rPr>
              <a:t>の構築</a:t>
            </a:r>
            <a:endParaRPr lang="en-US" altLang="ja-JP" sz="4000" b="1" dirty="0">
              <a:solidFill>
                <a:schemeClr val="tx1">
                  <a:lumMod val="65000"/>
                  <a:lumOff val="35000"/>
                </a:schemeClr>
              </a:solidFill>
              <a:latin typeface="+mn-ea"/>
              <a:ea typeface="+mn-ea"/>
            </a:endParaRPr>
          </a:p>
        </p:txBody>
      </p:sp>
      <p:sp>
        <p:nvSpPr>
          <p:cNvPr id="12" name="正方形/長方形 11">
            <a:extLst>
              <a:ext uri="{FF2B5EF4-FFF2-40B4-BE49-F238E27FC236}">
                <a16:creationId xmlns:a16="http://schemas.microsoft.com/office/drawing/2014/main" id="{11C4A677-1B7A-43B7-8CB4-02799F3E5EBD}"/>
              </a:ext>
            </a:extLst>
          </p:cNvPr>
          <p:cNvSpPr/>
          <p:nvPr/>
        </p:nvSpPr>
        <p:spPr>
          <a:xfrm>
            <a:off x="4959638" y="1328735"/>
            <a:ext cx="3746677" cy="1661993"/>
          </a:xfrm>
          <a:prstGeom prst="rect">
            <a:avLst/>
          </a:prstGeom>
        </p:spPr>
        <p:txBody>
          <a:bodyPr wrap="square">
            <a:spAutoFit/>
          </a:bodyPr>
          <a:lstStyle/>
          <a:p>
            <a:pPr algn="ctr"/>
            <a:r>
              <a:rPr lang="ja-JP" altLang="en-US" sz="5400" b="1" dirty="0">
                <a:solidFill>
                  <a:srgbClr val="0070C0"/>
                </a:solidFill>
                <a:latin typeface="+mn-ea"/>
                <a:ea typeface="+mn-ea"/>
              </a:rPr>
              <a:t>直感的操作</a:t>
            </a:r>
            <a:r>
              <a:rPr lang="ja-JP" altLang="en-US" sz="4400" b="1" dirty="0">
                <a:solidFill>
                  <a:schemeClr val="tx1">
                    <a:lumMod val="65000"/>
                    <a:lumOff val="35000"/>
                  </a:schemeClr>
                </a:solidFill>
                <a:latin typeface="+mn-ea"/>
                <a:ea typeface="+mn-ea"/>
              </a:rPr>
              <a:t>でのアクセス</a:t>
            </a:r>
            <a:endParaRPr lang="en-US" altLang="ja-JP" sz="5400" b="1" dirty="0">
              <a:solidFill>
                <a:schemeClr val="tx1">
                  <a:lumMod val="65000"/>
                  <a:lumOff val="35000"/>
                </a:schemeClr>
              </a:solidFill>
              <a:latin typeface="+mn-ea"/>
              <a:ea typeface="+mn-ea"/>
            </a:endParaRPr>
          </a:p>
        </p:txBody>
      </p:sp>
      <p:sp>
        <p:nvSpPr>
          <p:cNvPr id="13" name="二等辺三角形 12">
            <a:extLst>
              <a:ext uri="{FF2B5EF4-FFF2-40B4-BE49-F238E27FC236}">
                <a16:creationId xmlns:a16="http://schemas.microsoft.com/office/drawing/2014/main" id="{6D97CD9B-2C6A-41D9-A1FC-4948796B5A78}"/>
              </a:ext>
            </a:extLst>
          </p:cNvPr>
          <p:cNvSpPr/>
          <p:nvPr/>
        </p:nvSpPr>
        <p:spPr>
          <a:xfrm rot="10800000">
            <a:off x="6233447" y="3740535"/>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pic>
        <p:nvPicPr>
          <p:cNvPr id="16" name="図 15">
            <a:extLst>
              <a:ext uri="{FF2B5EF4-FFF2-40B4-BE49-F238E27FC236}">
                <a16:creationId xmlns:a16="http://schemas.microsoft.com/office/drawing/2014/main" id="{6B4E691B-A3EF-4955-8A91-A11EE7F48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939" y="2490651"/>
            <a:ext cx="875938" cy="1898432"/>
          </a:xfrm>
          <a:prstGeom prst="rect">
            <a:avLst/>
          </a:prstGeom>
        </p:spPr>
      </p:pic>
      <p:pic>
        <p:nvPicPr>
          <p:cNvPr id="18" name="グラフィックス 17" descr="ユーザー">
            <a:extLst>
              <a:ext uri="{FF2B5EF4-FFF2-40B4-BE49-F238E27FC236}">
                <a16:creationId xmlns:a16="http://schemas.microsoft.com/office/drawing/2014/main" id="{4DFB3079-7A7E-4890-8762-1E9DDE418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0" y="2490651"/>
            <a:ext cx="1811622" cy="1811622"/>
          </a:xfrm>
          <a:prstGeom prst="rect">
            <a:avLst/>
          </a:prstGeom>
        </p:spPr>
      </p:pic>
      <p:pic>
        <p:nvPicPr>
          <p:cNvPr id="6" name="グラフィックス 5" descr="情報">
            <a:extLst>
              <a:ext uri="{FF2B5EF4-FFF2-40B4-BE49-F238E27FC236}">
                <a16:creationId xmlns:a16="http://schemas.microsoft.com/office/drawing/2014/main" id="{89DEFF08-228D-45C2-B60D-BA1BFDFBD5E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796715" y="2730778"/>
            <a:ext cx="1550570" cy="1550570"/>
          </a:xfrm>
          <a:prstGeom prst="rect">
            <a:avLst/>
          </a:prstGeom>
        </p:spPr>
      </p:pic>
    </p:spTree>
    <p:extLst>
      <p:ext uri="{BB962C8B-B14F-4D97-AF65-F5344CB8AC3E}">
        <p14:creationId xmlns:p14="http://schemas.microsoft.com/office/powerpoint/2010/main" val="327627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U ターン 16">
            <a:extLst>
              <a:ext uri="{FF2B5EF4-FFF2-40B4-BE49-F238E27FC236}">
                <a16:creationId xmlns:a16="http://schemas.microsoft.com/office/drawing/2014/main" id="{DDE57C98-DEE0-493E-9540-9AFC4C140130}"/>
              </a:ext>
            </a:extLst>
          </p:cNvPr>
          <p:cNvSpPr/>
          <p:nvPr/>
        </p:nvSpPr>
        <p:spPr>
          <a:xfrm rot="5400000">
            <a:off x="2265088" y="2542266"/>
            <a:ext cx="912904" cy="2150794"/>
          </a:xfrm>
          <a:prstGeom prst="uturnArrow">
            <a:avLst>
              <a:gd name="adj1" fmla="val 25000"/>
              <a:gd name="adj2" fmla="val 25000"/>
              <a:gd name="adj3" fmla="val 25000"/>
              <a:gd name="adj4" fmla="val 43750"/>
              <a:gd name="adj5" fmla="val 10000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19" name="正方形/長方形 18">
            <a:extLst>
              <a:ext uri="{FF2B5EF4-FFF2-40B4-BE49-F238E27FC236}">
                <a16:creationId xmlns:a16="http://schemas.microsoft.com/office/drawing/2014/main" id="{8A422684-A115-4C68-8149-2215F2DDC13C}"/>
              </a:ext>
            </a:extLst>
          </p:cNvPr>
          <p:cNvSpPr/>
          <p:nvPr/>
        </p:nvSpPr>
        <p:spPr>
          <a:xfrm>
            <a:off x="95795" y="2413456"/>
            <a:ext cx="5416731" cy="2185214"/>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6600" b="1" dirty="0">
              <a:solidFill>
                <a:schemeClr val="tx1"/>
              </a:solidFill>
              <a:latin typeface="+mn-ea"/>
            </a:endParaRPr>
          </a:p>
        </p:txBody>
      </p:sp>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t>.</a:t>
            </a:r>
            <a:endParaRPr lang="en-US" altLang="ja-JP" dirty="0"/>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11</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8" y="745980"/>
            <a:ext cx="5416731"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ユニバーサルデザイン性の高さ</a:t>
            </a:r>
            <a:endParaRPr lang="en-US" altLang="ja-JP" sz="3400" b="1" dirty="0">
              <a:solidFill>
                <a:schemeClr val="tx1">
                  <a:lumMod val="75000"/>
                  <a:lumOff val="25000"/>
                </a:schemeClr>
              </a:solidFill>
              <a:latin typeface="+mn-ea"/>
              <a:ea typeface="+mn-ea"/>
            </a:endParaRPr>
          </a:p>
        </p:txBody>
      </p:sp>
      <p:sp>
        <p:nvSpPr>
          <p:cNvPr id="11" name="正方形/長方形 10">
            <a:extLst>
              <a:ext uri="{FF2B5EF4-FFF2-40B4-BE49-F238E27FC236}">
                <a16:creationId xmlns:a16="http://schemas.microsoft.com/office/drawing/2014/main" id="{D9F71FA0-1241-4BE0-B4A4-C70674F96AD9}"/>
              </a:ext>
            </a:extLst>
          </p:cNvPr>
          <p:cNvSpPr/>
          <p:nvPr/>
        </p:nvSpPr>
        <p:spPr>
          <a:xfrm>
            <a:off x="5138058" y="3130588"/>
            <a:ext cx="3955900" cy="3293209"/>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目の不自由な方情報通信機器に不慣れな方</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手が使えない方</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でも</a:t>
            </a:r>
            <a:r>
              <a:rPr lang="ja-JP" altLang="en-US" sz="4800" b="1" dirty="0">
                <a:solidFill>
                  <a:srgbClr val="0070C0"/>
                </a:solidFill>
                <a:latin typeface="+mn-ea"/>
                <a:ea typeface="+mn-ea"/>
              </a:rPr>
              <a:t>簡単</a:t>
            </a:r>
            <a:endParaRPr lang="ja-JP" altLang="en-US" sz="4800" b="1" dirty="0">
              <a:solidFill>
                <a:schemeClr val="tx1">
                  <a:lumMod val="65000"/>
                  <a:lumOff val="35000"/>
                </a:schemeClr>
              </a:solidFill>
              <a:latin typeface="+mn-ea"/>
              <a:ea typeface="+mn-ea"/>
            </a:endParaRPr>
          </a:p>
        </p:txBody>
      </p:sp>
      <p:sp>
        <p:nvSpPr>
          <p:cNvPr id="12" name="正方形/長方形 11">
            <a:extLst>
              <a:ext uri="{FF2B5EF4-FFF2-40B4-BE49-F238E27FC236}">
                <a16:creationId xmlns:a16="http://schemas.microsoft.com/office/drawing/2014/main" id="{11C4A677-1B7A-43B7-8CB4-02799F3E5EBD}"/>
              </a:ext>
            </a:extLst>
          </p:cNvPr>
          <p:cNvSpPr/>
          <p:nvPr/>
        </p:nvSpPr>
        <p:spPr>
          <a:xfrm>
            <a:off x="5308683" y="1328735"/>
            <a:ext cx="3536784" cy="1569660"/>
          </a:xfrm>
          <a:prstGeom prst="rect">
            <a:avLst/>
          </a:prstGeom>
        </p:spPr>
        <p:txBody>
          <a:bodyPr wrap="square">
            <a:spAutoFit/>
          </a:bodyPr>
          <a:lstStyle/>
          <a:p>
            <a:pPr algn="ctr"/>
            <a:r>
              <a:rPr lang="ja-JP" altLang="en-US" sz="4800" b="1" dirty="0">
                <a:solidFill>
                  <a:srgbClr val="0070C0"/>
                </a:solidFill>
                <a:latin typeface="+mn-ea"/>
                <a:ea typeface="+mn-ea"/>
              </a:rPr>
              <a:t>声</a:t>
            </a:r>
            <a:r>
              <a:rPr lang="ja-JP" altLang="en-US" sz="4000" b="1" dirty="0">
                <a:solidFill>
                  <a:schemeClr val="tx1">
                    <a:lumMod val="65000"/>
                    <a:lumOff val="35000"/>
                  </a:schemeClr>
                </a:solidFill>
                <a:latin typeface="+mn-ea"/>
                <a:ea typeface="+mn-ea"/>
              </a:rPr>
              <a:t>による</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ながら</a:t>
            </a:r>
            <a:r>
              <a:rPr lang="ja-JP" altLang="en-US" sz="4000" b="1" dirty="0">
                <a:solidFill>
                  <a:schemeClr val="tx1">
                    <a:lumMod val="65000"/>
                    <a:lumOff val="35000"/>
                  </a:schemeClr>
                </a:solidFill>
                <a:latin typeface="+mn-ea"/>
                <a:ea typeface="+mn-ea"/>
              </a:rPr>
              <a:t>操作</a:t>
            </a:r>
            <a:endParaRPr lang="en-US" altLang="ja-JP" sz="5400" b="1" dirty="0">
              <a:solidFill>
                <a:srgbClr val="FF5050"/>
              </a:solidFill>
              <a:latin typeface="+mn-ea"/>
              <a:ea typeface="+mn-ea"/>
            </a:endParaRPr>
          </a:p>
        </p:txBody>
      </p:sp>
      <p:sp>
        <p:nvSpPr>
          <p:cNvPr id="13" name="二等辺三角形 12">
            <a:extLst>
              <a:ext uri="{FF2B5EF4-FFF2-40B4-BE49-F238E27FC236}">
                <a16:creationId xmlns:a16="http://schemas.microsoft.com/office/drawing/2014/main" id="{6D97CD9B-2C6A-41D9-A1FC-4948796B5A78}"/>
              </a:ext>
            </a:extLst>
          </p:cNvPr>
          <p:cNvSpPr/>
          <p:nvPr/>
        </p:nvSpPr>
        <p:spPr>
          <a:xfrm rot="10800000">
            <a:off x="6530037" y="2906086"/>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pic>
        <p:nvPicPr>
          <p:cNvPr id="16" name="図 15">
            <a:extLst>
              <a:ext uri="{FF2B5EF4-FFF2-40B4-BE49-F238E27FC236}">
                <a16:creationId xmlns:a16="http://schemas.microsoft.com/office/drawing/2014/main" id="{6B4E691B-A3EF-4955-8A91-A11EE7F48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939" y="2490651"/>
            <a:ext cx="875938" cy="1898432"/>
          </a:xfrm>
          <a:prstGeom prst="rect">
            <a:avLst/>
          </a:prstGeom>
        </p:spPr>
      </p:pic>
      <p:pic>
        <p:nvPicPr>
          <p:cNvPr id="7" name="グラフィックス 6" descr="杖を持った男性">
            <a:extLst>
              <a:ext uri="{FF2B5EF4-FFF2-40B4-BE49-F238E27FC236}">
                <a16:creationId xmlns:a16="http://schemas.microsoft.com/office/drawing/2014/main" id="{F78B1D27-EF20-427F-B581-1CC5096554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3701" y="3048153"/>
            <a:ext cx="1363184" cy="1363184"/>
          </a:xfrm>
          <a:prstGeom prst="rect">
            <a:avLst/>
          </a:prstGeom>
        </p:spPr>
      </p:pic>
      <p:pic>
        <p:nvPicPr>
          <p:cNvPr id="20" name="図 19">
            <a:extLst>
              <a:ext uri="{FF2B5EF4-FFF2-40B4-BE49-F238E27FC236}">
                <a16:creationId xmlns:a16="http://schemas.microsoft.com/office/drawing/2014/main" id="{30D9BCAD-C62E-44EC-B90F-9FC8C4A90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939" y="2490651"/>
            <a:ext cx="875938" cy="1898432"/>
          </a:xfrm>
          <a:prstGeom prst="rect">
            <a:avLst/>
          </a:prstGeom>
        </p:spPr>
      </p:pic>
      <p:pic>
        <p:nvPicPr>
          <p:cNvPr id="22" name="グラフィックス 21" descr="情報">
            <a:extLst>
              <a:ext uri="{FF2B5EF4-FFF2-40B4-BE49-F238E27FC236}">
                <a16:creationId xmlns:a16="http://schemas.microsoft.com/office/drawing/2014/main" id="{1EBFC05C-EECA-4345-B294-EE28108472B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796715" y="2730778"/>
            <a:ext cx="1550570" cy="1550570"/>
          </a:xfrm>
          <a:prstGeom prst="rect">
            <a:avLst/>
          </a:prstGeom>
        </p:spPr>
      </p:pic>
      <p:pic>
        <p:nvPicPr>
          <p:cNvPr id="1026" name="Picture 2">
            <a:extLst>
              <a:ext uri="{FF2B5EF4-FFF2-40B4-BE49-F238E27FC236}">
                <a16:creationId xmlns:a16="http://schemas.microsoft.com/office/drawing/2014/main" id="{41E1F9E4-D778-4AAB-81F1-D817391B7F6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088" t="11053" r="33100" b="11905"/>
          <a:stretch/>
        </p:blipFill>
        <p:spPr bwMode="auto">
          <a:xfrm>
            <a:off x="1113815" y="1898469"/>
            <a:ext cx="960784" cy="1149684"/>
          </a:xfrm>
          <a:prstGeom prst="rect">
            <a:avLst/>
          </a:prstGeom>
          <a:noFill/>
          <a:extLst>
            <a:ext uri="{909E8E84-426E-40DD-AFC4-6F175D3DCCD1}">
              <a14:hiddenFill xmlns:a14="http://schemas.microsoft.com/office/drawing/2010/main">
                <a:solidFill>
                  <a:srgbClr val="FFFFFF"/>
                </a:solidFill>
              </a14:hiddenFill>
            </a:ext>
          </a:extLst>
        </p:spPr>
      </p:pic>
      <p:pic>
        <p:nvPicPr>
          <p:cNvPr id="9" name="グラフィックス 8" descr="女性と赤ちゃん">
            <a:extLst>
              <a:ext uri="{FF2B5EF4-FFF2-40B4-BE49-F238E27FC236}">
                <a16:creationId xmlns:a16="http://schemas.microsoft.com/office/drawing/2014/main" id="{62B8985A-F49E-4C60-9A48-FD8FCDE1877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68741" y="4455163"/>
            <a:ext cx="1105858" cy="1105858"/>
          </a:xfrm>
          <a:prstGeom prst="rect">
            <a:avLst/>
          </a:prstGeom>
        </p:spPr>
      </p:pic>
    </p:spTree>
    <p:extLst>
      <p:ext uri="{BB962C8B-B14F-4D97-AF65-F5344CB8AC3E}">
        <p14:creationId xmlns:p14="http://schemas.microsoft.com/office/powerpoint/2010/main" val="376127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目次</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12</a:t>
            </a:fld>
            <a:endParaRPr lang="en-US" altLang="ja-JP">
              <a:solidFill>
                <a:schemeClr val="tx1">
                  <a:lumMod val="65000"/>
                  <a:lumOff val="35000"/>
                </a:schemeClr>
              </a:solidFill>
            </a:endParaRPr>
          </a:p>
        </p:txBody>
      </p:sp>
      <p:sp>
        <p:nvSpPr>
          <p:cNvPr id="7" name="正方形/長方形 6"/>
          <p:cNvSpPr/>
          <p:nvPr/>
        </p:nvSpPr>
        <p:spPr>
          <a:xfrm>
            <a:off x="279708" y="745980"/>
            <a:ext cx="8578542" cy="5446940"/>
          </a:xfrm>
          <a:prstGeom prst="rect">
            <a:avLst/>
          </a:prstGeom>
        </p:spPr>
        <p:txBody>
          <a:bodyPr wrap="square">
            <a:spAutoFit/>
          </a:bodyPr>
          <a:lstStyle/>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スマートスピーカー／スキルについて</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スマートスピーカーの役割</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tx1">
                    <a:lumMod val="65000"/>
                    <a:lumOff val="35000"/>
                  </a:schemeClr>
                </a:solidFill>
                <a:latin typeface="+mn-ea"/>
                <a:ea typeface="+mn-ea"/>
              </a:rPr>
              <a:t>アプリケーション概要</a:t>
            </a:r>
            <a:endParaRPr lang="en-US" altLang="ja-JP" sz="3600" b="1" dirty="0">
              <a:solidFill>
                <a:schemeClr val="tx1">
                  <a:lumMod val="65000"/>
                  <a:lumOff val="3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各審査項目ごとのアピール点</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おわりに</a:t>
            </a:r>
            <a:endParaRPr lang="en-US" altLang="ja-JP" sz="3600" b="1" dirty="0">
              <a:solidFill>
                <a:schemeClr val="bg1">
                  <a:lumMod val="75000"/>
                </a:schemeClr>
              </a:solidFill>
              <a:latin typeface="+mn-ea"/>
              <a:ea typeface="+mn-ea"/>
            </a:endParaRPr>
          </a:p>
        </p:txBody>
      </p:sp>
    </p:spTree>
    <p:extLst>
      <p:ext uri="{BB962C8B-B14F-4D97-AF65-F5344CB8AC3E}">
        <p14:creationId xmlns:p14="http://schemas.microsoft.com/office/powerpoint/2010/main" val="4142105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rPr>
              <a:t>アプリケーション概要</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endParaRPr lang="en-US" altLang="ja-JP" dirty="0"/>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13</a:t>
            </a:fld>
            <a:endParaRPr lang="en-US" altLang="ja-JP"/>
          </a:p>
        </p:txBody>
      </p:sp>
      <p:sp>
        <p:nvSpPr>
          <p:cNvPr id="18" name="正方形/長方形 17">
            <a:extLst>
              <a:ext uri="{FF2B5EF4-FFF2-40B4-BE49-F238E27FC236}">
                <a16:creationId xmlns:a16="http://schemas.microsoft.com/office/drawing/2014/main" id="{843D67BF-DE2F-417F-8919-64BF7D3A3698}"/>
              </a:ext>
            </a:extLst>
          </p:cNvPr>
          <p:cNvSpPr/>
          <p:nvPr/>
        </p:nvSpPr>
        <p:spPr>
          <a:xfrm>
            <a:off x="279708" y="1135329"/>
            <a:ext cx="2620368"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八戸ゴミ分別</a:t>
            </a:r>
            <a:endParaRPr lang="en-US" altLang="ja-JP" sz="3400" b="1" dirty="0">
              <a:solidFill>
                <a:schemeClr val="tx1">
                  <a:lumMod val="75000"/>
                  <a:lumOff val="25000"/>
                </a:schemeClr>
              </a:solidFill>
              <a:latin typeface="+mn-ea"/>
              <a:ea typeface="+mn-ea"/>
            </a:endParaRPr>
          </a:p>
        </p:txBody>
      </p:sp>
      <p:graphicFrame>
        <p:nvGraphicFramePr>
          <p:cNvPr id="5" name="表 6">
            <a:extLst>
              <a:ext uri="{FF2B5EF4-FFF2-40B4-BE49-F238E27FC236}">
                <a16:creationId xmlns:a16="http://schemas.microsoft.com/office/drawing/2014/main" id="{52ACF257-CC00-4844-AB85-35B202FDCE18}"/>
              </a:ext>
            </a:extLst>
          </p:cNvPr>
          <p:cNvGraphicFramePr>
            <a:graphicFrameLocks noGrp="1"/>
          </p:cNvGraphicFramePr>
          <p:nvPr>
            <p:extLst>
              <p:ext uri="{D42A27DB-BD31-4B8C-83A1-F6EECF244321}">
                <p14:modId xmlns:p14="http://schemas.microsoft.com/office/powerpoint/2010/main" val="2003275245"/>
              </p:ext>
            </p:extLst>
          </p:nvPr>
        </p:nvGraphicFramePr>
        <p:xfrm>
          <a:off x="316067" y="2276612"/>
          <a:ext cx="8511866" cy="4057377"/>
        </p:xfrm>
        <a:graphic>
          <a:graphicData uri="http://schemas.openxmlformats.org/drawingml/2006/table">
            <a:tbl>
              <a:tblPr firstRow="1" bandRow="1">
                <a:tableStyleId>{5940675A-B579-460E-94D1-54222C63F5DA}</a:tableStyleId>
              </a:tblPr>
              <a:tblGrid>
                <a:gridCol w="2368426">
                  <a:extLst>
                    <a:ext uri="{9D8B030D-6E8A-4147-A177-3AD203B41FA5}">
                      <a16:colId xmlns:a16="http://schemas.microsoft.com/office/drawing/2014/main" val="1631485614"/>
                    </a:ext>
                  </a:extLst>
                </a:gridCol>
                <a:gridCol w="6143440">
                  <a:extLst>
                    <a:ext uri="{9D8B030D-6E8A-4147-A177-3AD203B41FA5}">
                      <a16:colId xmlns:a16="http://schemas.microsoft.com/office/drawing/2014/main" val="3993237154"/>
                    </a:ext>
                  </a:extLst>
                </a:gridCol>
              </a:tblGrid>
              <a:tr h="405629">
                <a:tc>
                  <a:txBody>
                    <a:bodyPr/>
                    <a:lstStyle/>
                    <a:p>
                      <a:r>
                        <a:rPr kumimoji="1" lang="ja-JP" altLang="en-US" b="1" dirty="0"/>
                        <a:t>対応端末</a:t>
                      </a:r>
                    </a:p>
                  </a:txBody>
                  <a:tcPr anchor="ctr">
                    <a:solidFill>
                      <a:srgbClr val="0070C0">
                        <a:alpha val="50000"/>
                      </a:srgbClr>
                    </a:solidFill>
                  </a:tcPr>
                </a:tc>
                <a:tc>
                  <a:txBody>
                    <a:bodyPr/>
                    <a:lstStyle/>
                    <a:p>
                      <a:r>
                        <a:rPr kumimoji="1" lang="en-US" altLang="ja-JP" dirty="0"/>
                        <a:t>Amazon</a:t>
                      </a:r>
                      <a:r>
                        <a:rPr kumimoji="1" lang="ja-JP" altLang="en-US" dirty="0"/>
                        <a:t> </a:t>
                      </a:r>
                      <a:r>
                        <a:rPr kumimoji="1" lang="en-US" altLang="ja-JP" dirty="0"/>
                        <a:t>Alexa </a:t>
                      </a:r>
                      <a:r>
                        <a:rPr kumimoji="1" lang="ja-JP" altLang="en-US" dirty="0"/>
                        <a:t>搭載端末すべて</a:t>
                      </a:r>
                    </a:p>
                  </a:txBody>
                  <a:tcPr anchor="ctr"/>
                </a:tc>
                <a:extLst>
                  <a:ext uri="{0D108BD9-81ED-4DB2-BD59-A6C34878D82A}">
                    <a16:rowId xmlns:a16="http://schemas.microsoft.com/office/drawing/2014/main" val="3022142920"/>
                  </a:ext>
                </a:extLst>
              </a:tr>
              <a:tr h="348343">
                <a:tc>
                  <a:txBody>
                    <a:bodyPr/>
                    <a:lstStyle/>
                    <a:p>
                      <a:r>
                        <a:rPr kumimoji="1" lang="ja-JP" altLang="en-US" b="1" dirty="0"/>
                        <a:t>利用料</a:t>
                      </a:r>
                    </a:p>
                  </a:txBody>
                  <a:tcPr anchor="ctr">
                    <a:solidFill>
                      <a:srgbClr val="0070C0">
                        <a:alpha val="50000"/>
                      </a:srgbClr>
                    </a:solidFill>
                  </a:tcPr>
                </a:tc>
                <a:tc>
                  <a:txBody>
                    <a:bodyPr/>
                    <a:lstStyle/>
                    <a:p>
                      <a:r>
                        <a:rPr kumimoji="1" lang="ja-JP" altLang="en-US" dirty="0"/>
                        <a:t>無料</a:t>
                      </a:r>
                    </a:p>
                  </a:txBody>
                  <a:tcPr anchor="ctr"/>
                </a:tc>
                <a:extLst>
                  <a:ext uri="{0D108BD9-81ED-4DB2-BD59-A6C34878D82A}">
                    <a16:rowId xmlns:a16="http://schemas.microsoft.com/office/drawing/2014/main" val="1950969680"/>
                  </a:ext>
                </a:extLst>
              </a:tr>
              <a:tr h="569323">
                <a:tc>
                  <a:txBody>
                    <a:bodyPr/>
                    <a:lstStyle/>
                    <a:p>
                      <a:r>
                        <a:rPr kumimoji="1" lang="ja-JP" altLang="en-US" b="1" dirty="0"/>
                        <a:t>使用オープンデータ</a:t>
                      </a:r>
                    </a:p>
                  </a:txBody>
                  <a:tcPr anchor="ctr">
                    <a:solidFill>
                      <a:srgbClr val="0070C0">
                        <a:alpha val="50000"/>
                      </a:srgbClr>
                    </a:solidFill>
                  </a:tcPr>
                </a:tc>
                <a:tc>
                  <a:txBody>
                    <a:bodyPr/>
                    <a:lstStyle/>
                    <a:p>
                      <a:r>
                        <a:rPr kumimoji="1" lang="ja-JP" altLang="en-US" dirty="0"/>
                        <a:t>ごみ分別一覧（</a:t>
                      </a:r>
                      <a:r>
                        <a:rPr kumimoji="1" lang="en-US" altLang="ja-JP" dirty="0"/>
                        <a:t>26</a:t>
                      </a:r>
                      <a:r>
                        <a:rPr kumimoji="1" lang="ja-JP" altLang="en-US" dirty="0"/>
                        <a:t>市町村）</a:t>
                      </a:r>
                      <a:endParaRPr kumimoji="1" lang="en-US" altLang="ja-JP" dirty="0"/>
                    </a:p>
                    <a:p>
                      <a:r>
                        <a:rPr kumimoji="1" lang="en-US" altLang="ja-JP" sz="1600" dirty="0">
                          <a:hlinkClick r:id="rId2"/>
                        </a:rPr>
                        <a:t>https://opendata.pref.aomori.lg.jp/dataset/aoi-mori-1.html</a:t>
                      </a:r>
                      <a:endParaRPr kumimoji="1" lang="ja-JP" altLang="en-US" dirty="0"/>
                    </a:p>
                  </a:txBody>
                  <a:tcPr anchor="ctr"/>
                </a:tc>
                <a:extLst>
                  <a:ext uri="{0D108BD9-81ED-4DB2-BD59-A6C34878D82A}">
                    <a16:rowId xmlns:a16="http://schemas.microsoft.com/office/drawing/2014/main" val="541763049"/>
                  </a:ext>
                </a:extLst>
              </a:tr>
              <a:tr h="390388">
                <a:tc>
                  <a:txBody>
                    <a:bodyPr/>
                    <a:lstStyle/>
                    <a:p>
                      <a:r>
                        <a:rPr kumimoji="1" lang="ja-JP" altLang="en-US" b="1" dirty="0"/>
                        <a:t>ストア</a:t>
                      </a:r>
                      <a:r>
                        <a:rPr kumimoji="1" lang="en-US" altLang="ja-JP" b="1" dirty="0"/>
                        <a:t>URL</a:t>
                      </a:r>
                      <a:endParaRPr kumimoji="1" lang="ja-JP" altLang="en-US" b="1" dirty="0"/>
                    </a:p>
                  </a:txBody>
                  <a:tcPr anchor="ctr">
                    <a:solidFill>
                      <a:srgbClr val="0070C0">
                        <a:alpha val="50000"/>
                      </a:srgbClr>
                    </a:solidFill>
                  </a:tcPr>
                </a:tc>
                <a:tc>
                  <a:txBody>
                    <a:bodyPr/>
                    <a:lstStyle/>
                    <a:p>
                      <a:r>
                        <a:rPr kumimoji="1" lang="en-US" altLang="ja-JP" sz="1600" dirty="0">
                          <a:hlinkClick r:id="rId3"/>
                        </a:rPr>
                        <a:t>https://www.amazon.co.jp/dp/B084ZKS4PH/</a:t>
                      </a:r>
                      <a:endParaRPr kumimoji="1" lang="ja-JP" altLang="en-US" sz="1600" dirty="0"/>
                    </a:p>
                  </a:txBody>
                  <a:tcPr anchor="ctr"/>
                </a:tc>
                <a:extLst>
                  <a:ext uri="{0D108BD9-81ED-4DB2-BD59-A6C34878D82A}">
                    <a16:rowId xmlns:a16="http://schemas.microsoft.com/office/drawing/2014/main" val="4099583497"/>
                  </a:ext>
                </a:extLst>
              </a:tr>
              <a:tr h="569323">
                <a:tc>
                  <a:txBody>
                    <a:bodyPr/>
                    <a:lstStyle/>
                    <a:p>
                      <a:r>
                        <a:rPr kumimoji="1" lang="ja-JP" altLang="en-US" b="1" dirty="0"/>
                        <a:t>使い方</a:t>
                      </a:r>
                    </a:p>
                  </a:txBody>
                  <a:tcPr anchor="ctr">
                    <a:solidFill>
                      <a:srgbClr val="0070C0">
                        <a:alpha val="50000"/>
                      </a:srgbClr>
                    </a:solidFill>
                  </a:tcPr>
                </a:tc>
                <a:tc>
                  <a:txBody>
                    <a:bodyPr/>
                    <a:lstStyle/>
                    <a:p>
                      <a:r>
                        <a:rPr kumimoji="1" lang="ja-JP" altLang="en-US" dirty="0"/>
                        <a:t>①「アレクサ、八戸ゴミ分別を開いて」でスキルを起動します。</a:t>
                      </a:r>
                    </a:p>
                    <a:p>
                      <a:r>
                        <a:rPr kumimoji="1" lang="ja-JP" altLang="en-US" dirty="0"/>
                        <a:t>②知りたいゴミを「ミシン」のように話しかけます。</a:t>
                      </a:r>
                    </a:p>
                    <a:p>
                      <a:r>
                        <a:rPr kumimoji="1" lang="ja-JP" altLang="en-US" dirty="0"/>
                        <a:t>③分別方法が見つかった場合、</a:t>
                      </a:r>
                    </a:p>
                    <a:p>
                      <a:r>
                        <a:rPr kumimoji="1" lang="ja-JP" altLang="en-US" dirty="0"/>
                        <a:t>　「足踏みミシンは粗大ゴミです。卓上ミシンは燃えないゴミです。」</a:t>
                      </a:r>
                    </a:p>
                    <a:p>
                      <a:r>
                        <a:rPr kumimoji="1" lang="ja-JP" altLang="en-US" dirty="0"/>
                        <a:t>　のように返答が返ってきます。</a:t>
                      </a:r>
                    </a:p>
                    <a:p>
                      <a:r>
                        <a:rPr kumimoji="1" lang="ja-JP" altLang="en-US" dirty="0"/>
                        <a:t>④続けて、検索したいゴミがある場合は、「アイロンは何ゴミ？」のように話しかけてください。</a:t>
                      </a:r>
                    </a:p>
                    <a:p>
                      <a:r>
                        <a:rPr kumimoji="1" lang="ja-JP" altLang="en-US" dirty="0"/>
                        <a:t>⑤「終わり」「ストップ」というとスキルを終了できます。</a:t>
                      </a:r>
                    </a:p>
                  </a:txBody>
                  <a:tcPr anchor="ctr"/>
                </a:tc>
                <a:extLst>
                  <a:ext uri="{0D108BD9-81ED-4DB2-BD59-A6C34878D82A}">
                    <a16:rowId xmlns:a16="http://schemas.microsoft.com/office/drawing/2014/main" val="1989086810"/>
                  </a:ext>
                </a:extLst>
              </a:tr>
            </a:tbl>
          </a:graphicData>
        </a:graphic>
      </p:graphicFrame>
      <p:pic>
        <p:nvPicPr>
          <p:cNvPr id="2050" name="Picture 2" descr="八戸ゴミ分別">
            <a:extLst>
              <a:ext uri="{FF2B5EF4-FFF2-40B4-BE49-F238E27FC236}">
                <a16:creationId xmlns:a16="http://schemas.microsoft.com/office/drawing/2014/main" id="{A8AEF62F-3D54-4399-A468-6F475B02F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076" y="676509"/>
            <a:ext cx="1533194" cy="153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6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目次</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a:solidFill>
                  <a:schemeClr val="tx1">
                    <a:lumMod val="65000"/>
                    <a:lumOff val="35000"/>
                  </a:schemeClr>
                </a:solidFill>
              </a:rPr>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14</a:t>
            </a:fld>
            <a:endParaRPr lang="en-US" altLang="ja-JP">
              <a:solidFill>
                <a:schemeClr val="tx1">
                  <a:lumMod val="65000"/>
                  <a:lumOff val="35000"/>
                </a:schemeClr>
              </a:solidFill>
            </a:endParaRPr>
          </a:p>
        </p:txBody>
      </p:sp>
      <p:sp>
        <p:nvSpPr>
          <p:cNvPr id="7" name="正方形/長方形 6"/>
          <p:cNvSpPr/>
          <p:nvPr/>
        </p:nvSpPr>
        <p:spPr>
          <a:xfrm>
            <a:off x="279708" y="745980"/>
            <a:ext cx="8578542" cy="5446940"/>
          </a:xfrm>
          <a:prstGeom prst="rect">
            <a:avLst/>
          </a:prstGeom>
        </p:spPr>
        <p:txBody>
          <a:bodyPr wrap="square">
            <a:spAutoFit/>
          </a:bodyPr>
          <a:lstStyle/>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スマートスピーカー／スキルについて</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スマートスピーカーの役割</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アプリケーション概要</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tx1">
                    <a:lumMod val="65000"/>
                    <a:lumOff val="35000"/>
                  </a:schemeClr>
                </a:solidFill>
                <a:latin typeface="+mn-ea"/>
                <a:ea typeface="+mn-ea"/>
              </a:rPr>
              <a:t>各審査項目ごとのアピール点</a:t>
            </a:r>
            <a:endParaRPr lang="en-US" altLang="ja-JP" sz="3600" b="1" dirty="0">
              <a:solidFill>
                <a:schemeClr val="tx1">
                  <a:lumMod val="65000"/>
                  <a:lumOff val="3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おわりに</a:t>
            </a:r>
            <a:endParaRPr lang="en-US" altLang="ja-JP" sz="3600" b="1" dirty="0">
              <a:solidFill>
                <a:schemeClr val="bg1">
                  <a:lumMod val="75000"/>
                </a:schemeClr>
              </a:solidFill>
              <a:latin typeface="+mn-ea"/>
              <a:ea typeface="+mn-ea"/>
            </a:endParaRPr>
          </a:p>
        </p:txBody>
      </p:sp>
    </p:spTree>
    <p:extLst>
      <p:ext uri="{BB962C8B-B14F-4D97-AF65-F5344CB8AC3E}">
        <p14:creationId xmlns:p14="http://schemas.microsoft.com/office/powerpoint/2010/main" val="326268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15</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7" y="745980"/>
            <a:ext cx="5668247"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①青森県の地域課題の解決に貢献するものであるか</a:t>
            </a:r>
            <a:endParaRPr lang="en-US" altLang="ja-JP" sz="3400" b="1" dirty="0">
              <a:solidFill>
                <a:schemeClr val="tx1">
                  <a:lumMod val="75000"/>
                  <a:lumOff val="25000"/>
                </a:schemeClr>
              </a:solidFill>
              <a:latin typeface="+mn-ea"/>
              <a:ea typeface="+mn-ea"/>
            </a:endParaRPr>
          </a:p>
        </p:txBody>
      </p:sp>
      <p:sp>
        <p:nvSpPr>
          <p:cNvPr id="18" name="正方形/長方形 17">
            <a:extLst>
              <a:ext uri="{FF2B5EF4-FFF2-40B4-BE49-F238E27FC236}">
                <a16:creationId xmlns:a16="http://schemas.microsoft.com/office/drawing/2014/main" id="{157E7842-D655-413C-B986-E08C80493636}"/>
              </a:ext>
            </a:extLst>
          </p:cNvPr>
          <p:cNvSpPr/>
          <p:nvPr/>
        </p:nvSpPr>
        <p:spPr>
          <a:xfrm>
            <a:off x="400594" y="2355525"/>
            <a:ext cx="8457655" cy="2677656"/>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少子高齢化の進展が著しい中で、</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比較的、情報通信機器の操作に</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不慣れなお年寄りでも</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簡単に操作できる</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327110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16</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7" y="745980"/>
            <a:ext cx="4048453"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②県民生活の向上に</a:t>
            </a:r>
            <a:endParaRPr lang="en-US" altLang="ja-JP" sz="3400" b="1" dirty="0">
              <a:solidFill>
                <a:schemeClr val="tx1">
                  <a:lumMod val="75000"/>
                  <a:lumOff val="25000"/>
                </a:schemeClr>
              </a:solidFill>
              <a:latin typeface="+mn-ea"/>
              <a:ea typeface="+mn-ea"/>
            </a:endParaRPr>
          </a:p>
          <a:p>
            <a:pPr algn="ctr"/>
            <a:r>
              <a:rPr lang="ja-JP" altLang="en-US" sz="3400" b="1" dirty="0">
                <a:solidFill>
                  <a:schemeClr val="tx1">
                    <a:lumMod val="75000"/>
                    <a:lumOff val="25000"/>
                  </a:schemeClr>
                </a:solidFill>
                <a:latin typeface="+mn-ea"/>
                <a:ea typeface="+mn-ea"/>
              </a:rPr>
              <a:t>役立つものであるか</a:t>
            </a:r>
            <a:endParaRPr lang="en-US" altLang="ja-JP" sz="3400" b="1" dirty="0">
              <a:solidFill>
                <a:schemeClr val="tx1">
                  <a:lumMod val="75000"/>
                  <a:lumOff val="25000"/>
                </a:schemeClr>
              </a:solidFill>
              <a:latin typeface="+mn-ea"/>
              <a:ea typeface="+mn-ea"/>
            </a:endParaRPr>
          </a:p>
        </p:txBody>
      </p:sp>
      <p:sp>
        <p:nvSpPr>
          <p:cNvPr id="6" name="正方形/長方形 5">
            <a:extLst>
              <a:ext uri="{FF2B5EF4-FFF2-40B4-BE49-F238E27FC236}">
                <a16:creationId xmlns:a16="http://schemas.microsoft.com/office/drawing/2014/main" id="{2B588AFF-FBD6-45F7-83C6-6E8DC8BB81BA}"/>
              </a:ext>
            </a:extLst>
          </p:cNvPr>
          <p:cNvSpPr/>
          <p:nvPr/>
        </p:nvSpPr>
        <p:spPr>
          <a:xfrm>
            <a:off x="400594" y="2245545"/>
            <a:ext cx="8457655" cy="3908762"/>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①パソコンを起動する</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②検索する</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③ページを開く</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④情報を探す</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①声で検索する</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84192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17</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7" y="745980"/>
            <a:ext cx="4483882"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③独自性や創意工夫が認められるものであるか</a:t>
            </a:r>
            <a:endParaRPr lang="en-US" altLang="ja-JP" sz="3400" b="1" dirty="0">
              <a:solidFill>
                <a:schemeClr val="tx1">
                  <a:lumMod val="75000"/>
                  <a:lumOff val="25000"/>
                </a:schemeClr>
              </a:solidFill>
              <a:latin typeface="+mn-ea"/>
              <a:ea typeface="+mn-ea"/>
            </a:endParaRPr>
          </a:p>
        </p:txBody>
      </p:sp>
      <p:sp>
        <p:nvSpPr>
          <p:cNvPr id="6" name="正方形/長方形 5">
            <a:extLst>
              <a:ext uri="{FF2B5EF4-FFF2-40B4-BE49-F238E27FC236}">
                <a16:creationId xmlns:a16="http://schemas.microsoft.com/office/drawing/2014/main" id="{DE1809BF-3A0C-444F-9A12-3A94B60F5683}"/>
              </a:ext>
            </a:extLst>
          </p:cNvPr>
          <p:cNvSpPr/>
          <p:nvPr/>
        </p:nvSpPr>
        <p:spPr>
          <a:xfrm>
            <a:off x="400594" y="2207479"/>
            <a:ext cx="8457655" cy="4154984"/>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スマートフォンの</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アプリケーション</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→様々な自治体で導入済</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スマートスピーカーの</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アプリケーション</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→導入自治体が少</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84545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18</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6" y="745980"/>
            <a:ext cx="4631927" cy="1138773"/>
          </a:xfrm>
          <a:prstGeom prst="rect">
            <a:avLst/>
          </a:prstGeom>
          <a:ln w="19050">
            <a:solidFill>
              <a:schemeClr val="tx1">
                <a:lumMod val="65000"/>
                <a:lumOff val="35000"/>
              </a:schemeClr>
            </a:solidFill>
          </a:ln>
        </p:spPr>
        <p:txBody>
          <a:bodyPr wrap="square">
            <a:spAutoFit/>
          </a:bodyPr>
          <a:lstStyle/>
          <a:p>
            <a:pPr algn="ctr"/>
            <a:r>
              <a:rPr lang="ja-JP" altLang="en-US" sz="3400" b="1">
                <a:solidFill>
                  <a:schemeClr val="tx1">
                    <a:lumMod val="75000"/>
                    <a:lumOff val="25000"/>
                  </a:schemeClr>
                </a:solidFill>
                <a:latin typeface="+mn-ea"/>
                <a:ea typeface="+mn-ea"/>
              </a:rPr>
              <a:t>④楽しさ</a:t>
            </a:r>
            <a:r>
              <a:rPr lang="ja-JP" altLang="en-US" sz="3400" b="1" dirty="0">
                <a:solidFill>
                  <a:schemeClr val="tx1">
                    <a:lumMod val="75000"/>
                    <a:lumOff val="25000"/>
                  </a:schemeClr>
                </a:solidFill>
                <a:latin typeface="+mn-ea"/>
                <a:ea typeface="+mn-ea"/>
              </a:rPr>
              <a:t>、親しみやすさが感じられるものであるか</a:t>
            </a:r>
            <a:endParaRPr lang="en-US" altLang="ja-JP" sz="3400" b="1" dirty="0">
              <a:solidFill>
                <a:schemeClr val="tx1">
                  <a:lumMod val="75000"/>
                  <a:lumOff val="25000"/>
                </a:schemeClr>
              </a:solidFill>
              <a:latin typeface="+mn-ea"/>
              <a:ea typeface="+mn-ea"/>
            </a:endParaRPr>
          </a:p>
        </p:txBody>
      </p:sp>
      <p:sp>
        <p:nvSpPr>
          <p:cNvPr id="6" name="正方形/長方形 5">
            <a:extLst>
              <a:ext uri="{FF2B5EF4-FFF2-40B4-BE49-F238E27FC236}">
                <a16:creationId xmlns:a16="http://schemas.microsoft.com/office/drawing/2014/main" id="{73BF9D67-285E-426D-A110-5B429137135A}"/>
              </a:ext>
            </a:extLst>
          </p:cNvPr>
          <p:cNvSpPr/>
          <p:nvPr/>
        </p:nvSpPr>
        <p:spPr>
          <a:xfrm>
            <a:off x="400594" y="2207479"/>
            <a:ext cx="8457655" cy="4154984"/>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普段慣れ親しんだ言葉で</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利用していただきたい</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方言も出来る限り</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認識するように調整</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アプリ側も方言を話すように制作</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128314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mtClean="0"/>
              <a:t>目次</a:t>
            </a:r>
            <a:endParaRPr lang="ja-JP" altLang="en-US" dirty="0"/>
          </a:p>
        </p:txBody>
      </p:sp>
      <p:sp>
        <p:nvSpPr>
          <p:cNvPr id="2" name="フッター プレースホルダ 1"/>
          <p:cNvSpPr>
            <a:spLocks noGrp="1"/>
          </p:cNvSpPr>
          <p:nvPr>
            <p:ph type="ftr" sz="quarter" idx="10"/>
          </p:nvPr>
        </p:nvSpPr>
        <p:spPr/>
        <p:txBody>
          <a:bodyPr/>
          <a:lstStyle/>
          <a:p>
            <a:r>
              <a:rPr lang="en-US" altLang="ja-JP" dirty="0" smtClean="0"/>
              <a:t>.</a:t>
            </a:r>
            <a:endParaRPr lang="en-US" altLang="ja-JP" dirty="0"/>
          </a:p>
        </p:txBody>
      </p:sp>
      <p:sp>
        <p:nvSpPr>
          <p:cNvPr id="3" name="スライド番号プレースホルダ 2"/>
          <p:cNvSpPr>
            <a:spLocks noGrp="1"/>
          </p:cNvSpPr>
          <p:nvPr>
            <p:ph type="sldNum" sz="quarter" idx="11"/>
          </p:nvPr>
        </p:nvSpPr>
        <p:spPr/>
        <p:txBody>
          <a:bodyPr/>
          <a:lstStyle/>
          <a:p>
            <a:fld id="{B22AA090-CC75-4087-83CD-7649A5723CED}" type="slidenum">
              <a:rPr lang="en-US" altLang="ja-JP" smtClean="0"/>
              <a:pPr/>
              <a:t>1</a:t>
            </a:fld>
            <a:endParaRPr lang="en-US" altLang="ja-JP"/>
          </a:p>
        </p:txBody>
      </p:sp>
      <p:sp>
        <p:nvSpPr>
          <p:cNvPr id="7" name="正方形/長方形 6"/>
          <p:cNvSpPr/>
          <p:nvPr/>
        </p:nvSpPr>
        <p:spPr>
          <a:xfrm>
            <a:off x="279708" y="745980"/>
            <a:ext cx="8578542" cy="5446940"/>
          </a:xfrm>
          <a:prstGeom prst="rect">
            <a:avLst/>
          </a:prstGeom>
        </p:spPr>
        <p:txBody>
          <a:bodyPr wrap="square">
            <a:spAutoFit/>
          </a:bodyPr>
          <a:lstStyle/>
          <a:p>
            <a:pPr marL="742950" indent="-742950">
              <a:lnSpc>
                <a:spcPct val="200000"/>
              </a:lnSpc>
              <a:buFont typeface="+mj-lt"/>
              <a:buAutoNum type="arabicPeriod"/>
            </a:pPr>
            <a:r>
              <a:rPr lang="ja-JP" altLang="en-US" sz="3600" b="1" dirty="0">
                <a:solidFill>
                  <a:schemeClr val="tx1">
                    <a:lumMod val="65000"/>
                    <a:lumOff val="35000"/>
                  </a:schemeClr>
                </a:solidFill>
                <a:latin typeface="+mn-ea"/>
                <a:ea typeface="+mn-ea"/>
              </a:rPr>
              <a:t>スマートスピーカー／スキルについて</a:t>
            </a:r>
            <a:endParaRPr lang="en-US" altLang="ja-JP" sz="3600" b="1" dirty="0">
              <a:solidFill>
                <a:schemeClr val="tx1">
                  <a:lumMod val="65000"/>
                  <a:lumOff val="3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スマートスピーカーの役割</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アプリケーション概要</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各審査項目ごとのアピール点</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おわりに</a:t>
            </a:r>
            <a:endParaRPr lang="en-US" altLang="ja-JP" sz="3600" b="1" dirty="0">
              <a:solidFill>
                <a:schemeClr val="bg1">
                  <a:lumMod val="75000"/>
                </a:schemeClr>
              </a:solidFill>
              <a:latin typeface="+mn-ea"/>
              <a:ea typeface="+mn-ea"/>
            </a:endParaRPr>
          </a:p>
        </p:txBody>
      </p:sp>
    </p:spTree>
    <p:extLst>
      <p:ext uri="{BB962C8B-B14F-4D97-AF65-F5344CB8AC3E}">
        <p14:creationId xmlns:p14="http://schemas.microsoft.com/office/powerpoint/2010/main" val="7171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19</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6" y="745980"/>
            <a:ext cx="4640637"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⑤作品としての完成度が高いものであるか</a:t>
            </a:r>
            <a:endParaRPr lang="en-US" altLang="ja-JP" sz="3400" b="1" dirty="0">
              <a:solidFill>
                <a:schemeClr val="tx1">
                  <a:lumMod val="75000"/>
                  <a:lumOff val="25000"/>
                </a:schemeClr>
              </a:solidFill>
              <a:latin typeface="+mn-ea"/>
              <a:ea typeface="+mn-ea"/>
            </a:endParaRPr>
          </a:p>
        </p:txBody>
      </p:sp>
      <p:sp>
        <p:nvSpPr>
          <p:cNvPr id="6" name="正方形/長方形 5">
            <a:extLst>
              <a:ext uri="{FF2B5EF4-FFF2-40B4-BE49-F238E27FC236}">
                <a16:creationId xmlns:a16="http://schemas.microsoft.com/office/drawing/2014/main" id="{AE2C3DEB-734D-414D-A9D8-84C1D5B14DB0}"/>
              </a:ext>
            </a:extLst>
          </p:cNvPr>
          <p:cNvSpPr/>
          <p:nvPr/>
        </p:nvSpPr>
        <p:spPr>
          <a:xfrm>
            <a:off x="400594" y="2207479"/>
            <a:ext cx="8457655" cy="4154984"/>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スマートスピーカーアプリケーションの</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開発実績が</a:t>
            </a:r>
            <a:r>
              <a:rPr lang="en-US" altLang="ja-JP" sz="4000" b="1" dirty="0">
                <a:solidFill>
                  <a:schemeClr val="tx1">
                    <a:lumMod val="65000"/>
                    <a:lumOff val="35000"/>
                  </a:schemeClr>
                </a:solidFill>
                <a:latin typeface="+mn-ea"/>
                <a:ea typeface="+mn-ea"/>
              </a:rPr>
              <a:t>10</a:t>
            </a:r>
            <a:r>
              <a:rPr lang="ja-JP" altLang="en-US" sz="4000" b="1" dirty="0">
                <a:solidFill>
                  <a:schemeClr val="tx1">
                    <a:lumMod val="65000"/>
                    <a:lumOff val="35000"/>
                  </a:schemeClr>
                </a:solidFill>
                <a:latin typeface="+mn-ea"/>
                <a:ea typeface="+mn-ea"/>
              </a:rPr>
              <a:t>以上有</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a:t>
            </a:r>
            <a:endParaRPr lang="en-US" altLang="ja-JP" sz="4000" b="1" dirty="0">
              <a:solidFill>
                <a:schemeClr val="tx1">
                  <a:lumMod val="65000"/>
                  <a:lumOff val="35000"/>
                </a:schemeClr>
              </a:solidFill>
              <a:latin typeface="+mn-ea"/>
              <a:ea typeface="+mn-ea"/>
            </a:endParaRPr>
          </a:p>
          <a:p>
            <a:pPr algn="ctr"/>
            <a:r>
              <a:rPr lang="ja-JP" altLang="en-US" sz="4800" b="1" dirty="0">
                <a:solidFill>
                  <a:srgbClr val="0070C0"/>
                </a:solidFill>
                <a:latin typeface="+mn-ea"/>
                <a:ea typeface="+mn-ea"/>
              </a:rPr>
              <a:t>これまでに培った</a:t>
            </a:r>
            <a:endParaRPr lang="en-US" altLang="ja-JP" sz="4800" b="1" dirty="0">
              <a:solidFill>
                <a:srgbClr val="0070C0"/>
              </a:solidFill>
              <a:latin typeface="+mn-ea"/>
              <a:ea typeface="+mn-ea"/>
            </a:endParaRPr>
          </a:p>
          <a:p>
            <a:pPr algn="ctr"/>
            <a:r>
              <a:rPr lang="en-US" altLang="ja-JP" sz="4800" b="1" dirty="0">
                <a:solidFill>
                  <a:srgbClr val="0070C0"/>
                </a:solidFill>
                <a:latin typeface="+mn-ea"/>
                <a:ea typeface="+mn-ea"/>
              </a:rPr>
              <a:t>VUI</a:t>
            </a:r>
            <a:r>
              <a:rPr lang="ja-JP" altLang="en-US" sz="4800" b="1" dirty="0">
                <a:solidFill>
                  <a:srgbClr val="0070C0"/>
                </a:solidFill>
                <a:latin typeface="+mn-ea"/>
                <a:ea typeface="+mn-ea"/>
              </a:rPr>
              <a:t>／</a:t>
            </a:r>
            <a:r>
              <a:rPr lang="en-US" altLang="ja-JP" sz="4800" b="1" dirty="0">
                <a:solidFill>
                  <a:srgbClr val="0070C0"/>
                </a:solidFill>
                <a:latin typeface="+mn-ea"/>
                <a:ea typeface="+mn-ea"/>
              </a:rPr>
              <a:t>VUX</a:t>
            </a:r>
            <a:r>
              <a:rPr lang="ja-JP" altLang="en-US" sz="4800" b="1" dirty="0">
                <a:solidFill>
                  <a:srgbClr val="0070C0"/>
                </a:solidFill>
                <a:latin typeface="+mn-ea"/>
                <a:ea typeface="+mn-ea"/>
              </a:rPr>
              <a:t>の知見を</a:t>
            </a:r>
            <a:endParaRPr lang="en-US" altLang="ja-JP" sz="4800" b="1" dirty="0">
              <a:solidFill>
                <a:srgbClr val="0070C0"/>
              </a:solidFill>
              <a:latin typeface="+mn-ea"/>
              <a:ea typeface="+mn-ea"/>
            </a:endParaRPr>
          </a:p>
          <a:p>
            <a:pPr algn="ctr"/>
            <a:r>
              <a:rPr lang="ja-JP" altLang="en-US" sz="4800" b="1" dirty="0">
                <a:solidFill>
                  <a:srgbClr val="0070C0"/>
                </a:solidFill>
                <a:latin typeface="+mn-ea"/>
                <a:ea typeface="+mn-ea"/>
              </a:rPr>
              <a:t>本アプリケーションへも活かした</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405329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スマートスピーカーの役割</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20</a:t>
            </a:fld>
            <a:endParaRPr lang="en-US" altLang="ja-JP"/>
          </a:p>
        </p:txBody>
      </p:sp>
      <p:sp>
        <p:nvSpPr>
          <p:cNvPr id="10" name="正方形/長方形 9">
            <a:extLst>
              <a:ext uri="{FF2B5EF4-FFF2-40B4-BE49-F238E27FC236}">
                <a16:creationId xmlns:a16="http://schemas.microsoft.com/office/drawing/2014/main" id="{2A4A927D-7F5F-4853-A1BF-1EBC85BB7468}"/>
              </a:ext>
            </a:extLst>
          </p:cNvPr>
          <p:cNvSpPr/>
          <p:nvPr/>
        </p:nvSpPr>
        <p:spPr>
          <a:xfrm>
            <a:off x="279706" y="745980"/>
            <a:ext cx="5267654"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⑥オープンなライセンスで</a:t>
            </a:r>
            <a:endParaRPr lang="en-US" altLang="ja-JP" sz="3400" b="1" dirty="0">
              <a:solidFill>
                <a:schemeClr val="tx1">
                  <a:lumMod val="75000"/>
                  <a:lumOff val="25000"/>
                </a:schemeClr>
              </a:solidFill>
              <a:latin typeface="+mn-ea"/>
              <a:ea typeface="+mn-ea"/>
            </a:endParaRPr>
          </a:p>
          <a:p>
            <a:pPr algn="ctr"/>
            <a:r>
              <a:rPr lang="ja-JP" altLang="en-US" sz="3400" b="1" dirty="0">
                <a:solidFill>
                  <a:schemeClr val="tx1">
                    <a:lumMod val="75000"/>
                    <a:lumOff val="25000"/>
                  </a:schemeClr>
                </a:solidFill>
                <a:latin typeface="+mn-ea"/>
                <a:ea typeface="+mn-ea"/>
              </a:rPr>
              <a:t>公開されているものであるか</a:t>
            </a:r>
            <a:endParaRPr lang="en-US" altLang="ja-JP" sz="3400" b="1" dirty="0">
              <a:solidFill>
                <a:schemeClr val="tx1">
                  <a:lumMod val="75000"/>
                  <a:lumOff val="25000"/>
                </a:schemeClr>
              </a:solidFill>
              <a:latin typeface="+mn-ea"/>
              <a:ea typeface="+mn-ea"/>
            </a:endParaRPr>
          </a:p>
        </p:txBody>
      </p:sp>
      <p:sp>
        <p:nvSpPr>
          <p:cNvPr id="7" name="正方形/長方形 6">
            <a:extLst>
              <a:ext uri="{FF2B5EF4-FFF2-40B4-BE49-F238E27FC236}">
                <a16:creationId xmlns:a16="http://schemas.microsoft.com/office/drawing/2014/main" id="{7DA99A96-8E95-4D74-9B63-CA92B1CAAB8B}"/>
              </a:ext>
            </a:extLst>
          </p:cNvPr>
          <p:cNvSpPr/>
          <p:nvPr/>
        </p:nvSpPr>
        <p:spPr>
          <a:xfrm>
            <a:off x="279706" y="2021133"/>
            <a:ext cx="6559244" cy="113877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⑦応募書類は作品の内容や狙いをわかりやすく伝えているものであるか</a:t>
            </a:r>
            <a:endParaRPr lang="en-US" altLang="ja-JP" sz="3400" b="1" dirty="0">
              <a:solidFill>
                <a:schemeClr val="tx1">
                  <a:lumMod val="75000"/>
                  <a:lumOff val="25000"/>
                </a:schemeClr>
              </a:solidFill>
              <a:latin typeface="+mn-ea"/>
              <a:ea typeface="+mn-ea"/>
            </a:endParaRPr>
          </a:p>
        </p:txBody>
      </p:sp>
      <p:sp>
        <p:nvSpPr>
          <p:cNvPr id="8" name="正方形/長方形 7">
            <a:extLst>
              <a:ext uri="{FF2B5EF4-FFF2-40B4-BE49-F238E27FC236}">
                <a16:creationId xmlns:a16="http://schemas.microsoft.com/office/drawing/2014/main" id="{67257D5D-5279-4A67-9561-A3ED7F772DC0}"/>
              </a:ext>
            </a:extLst>
          </p:cNvPr>
          <p:cNvSpPr/>
          <p:nvPr/>
        </p:nvSpPr>
        <p:spPr>
          <a:xfrm>
            <a:off x="400594" y="3909719"/>
            <a:ext cx="8457655" cy="1323439"/>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アピールポイント無しの為</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省略</a:t>
            </a:r>
            <a:endParaRPr lang="en-US" altLang="ja-JP" sz="4800" b="1" dirty="0">
              <a:solidFill>
                <a:srgbClr val="0070C0"/>
              </a:solidFill>
              <a:latin typeface="+mn-ea"/>
              <a:ea typeface="+mn-ea"/>
            </a:endParaRPr>
          </a:p>
        </p:txBody>
      </p:sp>
    </p:spTree>
    <p:extLst>
      <p:ext uri="{BB962C8B-B14F-4D97-AF65-F5344CB8AC3E}">
        <p14:creationId xmlns:p14="http://schemas.microsoft.com/office/powerpoint/2010/main" val="246307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目次</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a:solidFill>
                  <a:schemeClr val="tx1">
                    <a:lumMod val="65000"/>
                    <a:lumOff val="35000"/>
                  </a:schemeClr>
                </a:solidFill>
              </a:rPr>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21</a:t>
            </a:fld>
            <a:endParaRPr lang="en-US" altLang="ja-JP">
              <a:solidFill>
                <a:schemeClr val="tx1">
                  <a:lumMod val="65000"/>
                  <a:lumOff val="35000"/>
                </a:schemeClr>
              </a:solidFill>
            </a:endParaRPr>
          </a:p>
        </p:txBody>
      </p:sp>
      <p:sp>
        <p:nvSpPr>
          <p:cNvPr id="7" name="正方形/長方形 6"/>
          <p:cNvSpPr/>
          <p:nvPr/>
        </p:nvSpPr>
        <p:spPr>
          <a:xfrm>
            <a:off x="279708" y="745980"/>
            <a:ext cx="8578542" cy="5446940"/>
          </a:xfrm>
          <a:prstGeom prst="rect">
            <a:avLst/>
          </a:prstGeom>
        </p:spPr>
        <p:txBody>
          <a:bodyPr wrap="square">
            <a:spAutoFit/>
          </a:bodyPr>
          <a:lstStyle/>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スマートスピーカー／スキルについて</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スマートスピーカーの役割</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アプリケーション概要</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各審査項目ごとのアピール点</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tx1">
                    <a:lumMod val="65000"/>
                    <a:lumOff val="35000"/>
                  </a:schemeClr>
                </a:solidFill>
                <a:latin typeface="+mn-ea"/>
                <a:ea typeface="+mn-ea"/>
              </a:rPr>
              <a:t>おわりに</a:t>
            </a:r>
            <a:endParaRPr lang="en-US" altLang="ja-JP" sz="3600" b="1" dirty="0">
              <a:solidFill>
                <a:schemeClr val="tx1">
                  <a:lumMod val="65000"/>
                  <a:lumOff val="35000"/>
                </a:schemeClr>
              </a:solidFill>
              <a:latin typeface="+mn-ea"/>
              <a:ea typeface="+mn-ea"/>
            </a:endParaRPr>
          </a:p>
        </p:txBody>
      </p:sp>
    </p:spTree>
    <p:extLst>
      <p:ext uri="{BB962C8B-B14F-4D97-AF65-F5344CB8AC3E}">
        <p14:creationId xmlns:p14="http://schemas.microsoft.com/office/powerpoint/2010/main" val="8420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おわりに</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22</a:t>
            </a:fld>
            <a:endParaRPr lang="en-US" altLang="ja-JP"/>
          </a:p>
        </p:txBody>
      </p:sp>
      <p:sp>
        <p:nvSpPr>
          <p:cNvPr id="12" name="正方形/長方形 11">
            <a:extLst>
              <a:ext uri="{FF2B5EF4-FFF2-40B4-BE49-F238E27FC236}">
                <a16:creationId xmlns:a16="http://schemas.microsoft.com/office/drawing/2014/main" id="{8C6B386B-9066-4D67-9819-EEB2CAEB788B}"/>
              </a:ext>
            </a:extLst>
          </p:cNvPr>
          <p:cNvSpPr/>
          <p:nvPr/>
        </p:nvSpPr>
        <p:spPr>
          <a:xfrm>
            <a:off x="714102" y="1419009"/>
            <a:ext cx="3143796" cy="584775"/>
          </a:xfrm>
          <a:prstGeom prst="rect">
            <a:avLst/>
          </a:prstGeom>
        </p:spPr>
        <p:txBody>
          <a:bodyPr wrap="square">
            <a:spAutoFit/>
          </a:bodyPr>
          <a:lstStyle/>
          <a:p>
            <a:pPr algn="ctr"/>
            <a:r>
              <a:rPr lang="ja-JP" altLang="en-US" sz="3200" b="1" dirty="0">
                <a:solidFill>
                  <a:srgbClr val="FF5050"/>
                </a:solidFill>
                <a:latin typeface="+mn-ea"/>
                <a:ea typeface="+mn-ea"/>
              </a:rPr>
              <a:t>現在：普及期</a:t>
            </a:r>
            <a:endParaRPr lang="ja-JP" altLang="en-US" sz="4000" b="1" dirty="0">
              <a:solidFill>
                <a:srgbClr val="FF5050"/>
              </a:solidFill>
              <a:latin typeface="+mn-ea"/>
              <a:ea typeface="+mn-ea"/>
            </a:endParaRPr>
          </a:p>
        </p:txBody>
      </p:sp>
      <p:sp>
        <p:nvSpPr>
          <p:cNvPr id="13" name="二等辺三角形 12">
            <a:extLst>
              <a:ext uri="{FF2B5EF4-FFF2-40B4-BE49-F238E27FC236}">
                <a16:creationId xmlns:a16="http://schemas.microsoft.com/office/drawing/2014/main" id="{6378CF56-77B3-4906-A98E-7A7668BF9361}"/>
              </a:ext>
            </a:extLst>
          </p:cNvPr>
          <p:cNvSpPr/>
          <p:nvPr/>
        </p:nvSpPr>
        <p:spPr>
          <a:xfrm rot="5400000">
            <a:off x="3962944" y="3295801"/>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14" name="正方形/長方形 13">
            <a:extLst>
              <a:ext uri="{FF2B5EF4-FFF2-40B4-BE49-F238E27FC236}">
                <a16:creationId xmlns:a16="http://schemas.microsoft.com/office/drawing/2014/main" id="{5B62256C-B985-46A3-B483-FF89DA31F74B}"/>
              </a:ext>
            </a:extLst>
          </p:cNvPr>
          <p:cNvSpPr/>
          <p:nvPr/>
        </p:nvSpPr>
        <p:spPr>
          <a:xfrm>
            <a:off x="5286104" y="1419009"/>
            <a:ext cx="3143796" cy="584775"/>
          </a:xfrm>
          <a:prstGeom prst="rect">
            <a:avLst/>
          </a:prstGeom>
        </p:spPr>
        <p:txBody>
          <a:bodyPr wrap="square">
            <a:spAutoFit/>
          </a:bodyPr>
          <a:lstStyle/>
          <a:p>
            <a:pPr algn="ctr"/>
            <a:r>
              <a:rPr lang="ja-JP" altLang="en-US" sz="3200" b="1" dirty="0">
                <a:solidFill>
                  <a:srgbClr val="0070C0"/>
                </a:solidFill>
                <a:latin typeface="+mn-ea"/>
                <a:ea typeface="+mn-ea"/>
              </a:rPr>
              <a:t>将来：浸透期</a:t>
            </a:r>
            <a:endParaRPr lang="ja-JP" altLang="en-US" sz="4000" b="1" dirty="0">
              <a:solidFill>
                <a:srgbClr val="0070C0"/>
              </a:solidFill>
              <a:latin typeface="+mn-ea"/>
              <a:ea typeface="+mn-ea"/>
            </a:endParaRPr>
          </a:p>
        </p:txBody>
      </p:sp>
      <p:sp>
        <p:nvSpPr>
          <p:cNvPr id="5" name="テキスト ボックス 4">
            <a:extLst>
              <a:ext uri="{FF2B5EF4-FFF2-40B4-BE49-F238E27FC236}">
                <a16:creationId xmlns:a16="http://schemas.microsoft.com/office/drawing/2014/main" id="{0E7E398B-1097-45BC-B261-894BA91A84BE}"/>
              </a:ext>
            </a:extLst>
          </p:cNvPr>
          <p:cNvSpPr txBox="1"/>
          <p:nvPr/>
        </p:nvSpPr>
        <p:spPr>
          <a:xfrm>
            <a:off x="714102" y="2131715"/>
            <a:ext cx="3143796" cy="461665"/>
          </a:xfrm>
          <a:prstGeom prst="rect">
            <a:avLst/>
          </a:prstGeom>
          <a:noFill/>
        </p:spPr>
        <p:txBody>
          <a:bodyPr wrap="square" rtlCol="0">
            <a:spAutoFit/>
          </a:bodyPr>
          <a:lstStyle/>
          <a:p>
            <a:pPr algn="ctr"/>
            <a:r>
              <a:rPr kumimoji="1" lang="ja-JP" altLang="en-US" sz="2400" dirty="0">
                <a:latin typeface="+mn-ea"/>
                <a:ea typeface="+mn-ea"/>
              </a:rPr>
              <a:t>家庭での使用がメイン</a:t>
            </a:r>
          </a:p>
        </p:txBody>
      </p:sp>
      <p:sp>
        <p:nvSpPr>
          <p:cNvPr id="15" name="テキスト ボックス 14">
            <a:extLst>
              <a:ext uri="{FF2B5EF4-FFF2-40B4-BE49-F238E27FC236}">
                <a16:creationId xmlns:a16="http://schemas.microsoft.com/office/drawing/2014/main" id="{D923193A-81A7-407E-B5FC-59A7CFB25182}"/>
              </a:ext>
            </a:extLst>
          </p:cNvPr>
          <p:cNvSpPr txBox="1"/>
          <p:nvPr/>
        </p:nvSpPr>
        <p:spPr>
          <a:xfrm>
            <a:off x="5286104" y="1966337"/>
            <a:ext cx="3143796" cy="830997"/>
          </a:xfrm>
          <a:prstGeom prst="rect">
            <a:avLst/>
          </a:prstGeom>
          <a:noFill/>
        </p:spPr>
        <p:txBody>
          <a:bodyPr wrap="square" rtlCol="0">
            <a:spAutoFit/>
          </a:bodyPr>
          <a:lstStyle/>
          <a:p>
            <a:pPr algn="ctr"/>
            <a:r>
              <a:rPr kumimoji="1" lang="ja-JP" altLang="en-US" sz="2400" dirty="0">
                <a:latin typeface="+mn-ea"/>
                <a:ea typeface="+mn-ea"/>
              </a:rPr>
              <a:t>どこでも</a:t>
            </a:r>
            <a:endParaRPr kumimoji="1" lang="en-US" altLang="ja-JP" sz="2400" dirty="0">
              <a:latin typeface="+mn-ea"/>
              <a:ea typeface="+mn-ea"/>
            </a:endParaRPr>
          </a:p>
          <a:p>
            <a:pPr algn="ctr"/>
            <a:r>
              <a:rPr kumimoji="1" lang="ja-JP" altLang="en-US" sz="2400" dirty="0">
                <a:latin typeface="+mn-ea"/>
                <a:ea typeface="+mn-ea"/>
              </a:rPr>
              <a:t>当たり前のように使う</a:t>
            </a:r>
          </a:p>
        </p:txBody>
      </p:sp>
      <p:pic>
        <p:nvPicPr>
          <p:cNvPr id="17" name="グラフィックス 16" descr="家 ">
            <a:extLst>
              <a:ext uri="{FF2B5EF4-FFF2-40B4-BE49-F238E27FC236}">
                <a16:creationId xmlns:a16="http://schemas.microsoft.com/office/drawing/2014/main" id="{1CE84BAD-5E7A-4FDA-9549-B17C166A77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49437" y="3828510"/>
            <a:ext cx="914400" cy="914400"/>
          </a:xfrm>
          <a:prstGeom prst="rect">
            <a:avLst/>
          </a:prstGeom>
        </p:spPr>
      </p:pic>
      <p:pic>
        <p:nvPicPr>
          <p:cNvPr id="19" name="グラフィックス 18" descr="建物">
            <a:extLst>
              <a:ext uri="{FF2B5EF4-FFF2-40B4-BE49-F238E27FC236}">
                <a16:creationId xmlns:a16="http://schemas.microsoft.com/office/drawing/2014/main" id="{9B4696E1-43B5-41B2-A68B-36959AE94E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736880" y="3828962"/>
            <a:ext cx="914400" cy="914400"/>
          </a:xfrm>
          <a:prstGeom prst="rect">
            <a:avLst/>
          </a:prstGeom>
        </p:spPr>
      </p:pic>
      <p:pic>
        <p:nvPicPr>
          <p:cNvPr id="21" name="グラフィックス 20" descr="工場">
            <a:extLst>
              <a:ext uri="{FF2B5EF4-FFF2-40B4-BE49-F238E27FC236}">
                <a16:creationId xmlns:a16="http://schemas.microsoft.com/office/drawing/2014/main" id="{3A49DC0A-F1BD-4A57-A0C3-38EEE21ED1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176950" y="4708821"/>
            <a:ext cx="914400" cy="914400"/>
          </a:xfrm>
          <a:prstGeom prst="rect">
            <a:avLst/>
          </a:prstGeom>
        </p:spPr>
      </p:pic>
      <p:pic>
        <p:nvPicPr>
          <p:cNvPr id="23" name="グラフィックス 22" descr="店舗">
            <a:extLst>
              <a:ext uri="{FF2B5EF4-FFF2-40B4-BE49-F238E27FC236}">
                <a16:creationId xmlns:a16="http://schemas.microsoft.com/office/drawing/2014/main" id="{5A7F8CBA-DA4F-44E1-A4D7-517BC0637F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568789" y="2971703"/>
            <a:ext cx="914400" cy="914400"/>
          </a:xfrm>
          <a:prstGeom prst="rect">
            <a:avLst/>
          </a:prstGeom>
        </p:spPr>
      </p:pic>
      <p:pic>
        <p:nvPicPr>
          <p:cNvPr id="25" name="グラフィックス 24" descr="教室">
            <a:extLst>
              <a:ext uri="{FF2B5EF4-FFF2-40B4-BE49-F238E27FC236}">
                <a16:creationId xmlns:a16="http://schemas.microsoft.com/office/drawing/2014/main" id="{2DCD0541-BDBE-4B9A-A988-A5FE32B08A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400698" y="3851912"/>
            <a:ext cx="914400" cy="914400"/>
          </a:xfrm>
          <a:prstGeom prst="rect">
            <a:avLst/>
          </a:prstGeom>
        </p:spPr>
      </p:pic>
      <p:pic>
        <p:nvPicPr>
          <p:cNvPr id="27" name="グラフィックス 26" descr="車">
            <a:extLst>
              <a:ext uri="{FF2B5EF4-FFF2-40B4-BE49-F238E27FC236}">
                <a16:creationId xmlns:a16="http://schemas.microsoft.com/office/drawing/2014/main" id="{90C181A0-B160-46C6-8A69-D6E1356EA18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2219966" y="4814616"/>
            <a:ext cx="914400" cy="914400"/>
          </a:xfrm>
          <a:prstGeom prst="rect">
            <a:avLst/>
          </a:prstGeom>
        </p:spPr>
      </p:pic>
      <p:pic>
        <p:nvPicPr>
          <p:cNvPr id="28" name="グラフィックス 27" descr="家 ">
            <a:extLst>
              <a:ext uri="{FF2B5EF4-FFF2-40B4-BE49-F238E27FC236}">
                <a16:creationId xmlns:a16="http://schemas.microsoft.com/office/drawing/2014/main" id="{110C88AF-33C4-42CA-A614-6EF22B4CB2D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88141" y="3821945"/>
            <a:ext cx="914400" cy="914400"/>
          </a:xfrm>
          <a:prstGeom prst="rect">
            <a:avLst/>
          </a:prstGeom>
        </p:spPr>
      </p:pic>
      <p:pic>
        <p:nvPicPr>
          <p:cNvPr id="29" name="グラフィックス 28" descr="建物">
            <a:extLst>
              <a:ext uri="{FF2B5EF4-FFF2-40B4-BE49-F238E27FC236}">
                <a16:creationId xmlns:a16="http://schemas.microsoft.com/office/drawing/2014/main" id="{FC1FFDE3-AD22-418E-A2A3-5C7F209ECB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175584" y="3822397"/>
            <a:ext cx="914400" cy="914400"/>
          </a:xfrm>
          <a:prstGeom prst="rect">
            <a:avLst/>
          </a:prstGeom>
        </p:spPr>
      </p:pic>
      <p:pic>
        <p:nvPicPr>
          <p:cNvPr id="30" name="グラフィックス 29" descr="工場">
            <a:extLst>
              <a:ext uri="{FF2B5EF4-FFF2-40B4-BE49-F238E27FC236}">
                <a16:creationId xmlns:a16="http://schemas.microsoft.com/office/drawing/2014/main" id="{392CB2C3-1D96-48B8-8317-56385D314D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615654" y="4702256"/>
            <a:ext cx="914400" cy="914400"/>
          </a:xfrm>
          <a:prstGeom prst="rect">
            <a:avLst/>
          </a:prstGeom>
        </p:spPr>
      </p:pic>
      <p:pic>
        <p:nvPicPr>
          <p:cNvPr id="31" name="グラフィックス 30" descr="店舗">
            <a:extLst>
              <a:ext uri="{FF2B5EF4-FFF2-40B4-BE49-F238E27FC236}">
                <a16:creationId xmlns:a16="http://schemas.microsoft.com/office/drawing/2014/main" id="{B0AA7721-1F6A-4D6D-9D88-2773D62537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007493" y="2965138"/>
            <a:ext cx="914400" cy="914400"/>
          </a:xfrm>
          <a:prstGeom prst="rect">
            <a:avLst/>
          </a:prstGeom>
        </p:spPr>
      </p:pic>
      <p:pic>
        <p:nvPicPr>
          <p:cNvPr id="32" name="グラフィックス 31" descr="教室">
            <a:extLst>
              <a:ext uri="{FF2B5EF4-FFF2-40B4-BE49-F238E27FC236}">
                <a16:creationId xmlns:a16="http://schemas.microsoft.com/office/drawing/2014/main" id="{BBAD062F-4650-47BC-9C89-1C0D6AB3998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839402" y="3845347"/>
            <a:ext cx="914400" cy="914400"/>
          </a:xfrm>
          <a:prstGeom prst="rect">
            <a:avLst/>
          </a:prstGeom>
        </p:spPr>
      </p:pic>
      <p:pic>
        <p:nvPicPr>
          <p:cNvPr id="33" name="グラフィックス 32" descr="車">
            <a:extLst>
              <a:ext uri="{FF2B5EF4-FFF2-40B4-BE49-F238E27FC236}">
                <a16:creationId xmlns:a16="http://schemas.microsoft.com/office/drawing/2014/main" id="{923F45D1-0BA3-43BA-8B06-2F6D89853CA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658670" y="4808051"/>
            <a:ext cx="914400" cy="914400"/>
          </a:xfrm>
          <a:prstGeom prst="rect">
            <a:avLst/>
          </a:prstGeom>
        </p:spPr>
      </p:pic>
      <p:sp>
        <p:nvSpPr>
          <p:cNvPr id="34" name="楕円 33">
            <a:extLst>
              <a:ext uri="{FF2B5EF4-FFF2-40B4-BE49-F238E27FC236}">
                <a16:creationId xmlns:a16="http://schemas.microsoft.com/office/drawing/2014/main" id="{82982C01-7A5C-4E8A-ABA4-AB6DD8D39D3D}"/>
              </a:ext>
            </a:extLst>
          </p:cNvPr>
          <p:cNvSpPr/>
          <p:nvPr/>
        </p:nvSpPr>
        <p:spPr>
          <a:xfrm>
            <a:off x="358594" y="3879538"/>
            <a:ext cx="927884" cy="927884"/>
          </a:xfrm>
          <a:prstGeom prst="ellipse">
            <a:avLst/>
          </a:prstGeom>
          <a:solidFill>
            <a:srgbClr val="FF5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36" name="楕円 35">
            <a:extLst>
              <a:ext uri="{FF2B5EF4-FFF2-40B4-BE49-F238E27FC236}">
                <a16:creationId xmlns:a16="http://schemas.microsoft.com/office/drawing/2014/main" id="{B1EEA34D-0DA0-4D6E-ACE3-FFE94FB30BFF}"/>
              </a:ext>
            </a:extLst>
          </p:cNvPr>
          <p:cNvSpPr/>
          <p:nvPr/>
        </p:nvSpPr>
        <p:spPr>
          <a:xfrm>
            <a:off x="4759485" y="2788465"/>
            <a:ext cx="4329097" cy="3260181"/>
          </a:xfrm>
          <a:prstGeom prst="ellipse">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24" name="正方形/長方形 23">
            <a:extLst>
              <a:ext uri="{FF2B5EF4-FFF2-40B4-BE49-F238E27FC236}">
                <a16:creationId xmlns:a16="http://schemas.microsoft.com/office/drawing/2014/main" id="{DB90B059-AE8F-4CFB-A687-3C5075573054}"/>
              </a:ext>
            </a:extLst>
          </p:cNvPr>
          <p:cNvSpPr/>
          <p:nvPr/>
        </p:nvSpPr>
        <p:spPr>
          <a:xfrm>
            <a:off x="279708" y="745980"/>
            <a:ext cx="3691401"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75000"/>
                    <a:lumOff val="25000"/>
                  </a:schemeClr>
                </a:solidFill>
                <a:latin typeface="+mn-ea"/>
                <a:ea typeface="+mn-ea"/>
              </a:rPr>
              <a:t>音声操作の将来像</a:t>
            </a:r>
            <a:endParaRPr lang="en-US" altLang="ja-JP" sz="3400" b="1" dirty="0">
              <a:solidFill>
                <a:schemeClr val="tx1">
                  <a:lumMod val="75000"/>
                  <a:lumOff val="25000"/>
                </a:schemeClr>
              </a:solidFill>
              <a:latin typeface="+mn-ea"/>
              <a:ea typeface="+mn-ea"/>
            </a:endParaRPr>
          </a:p>
        </p:txBody>
      </p:sp>
    </p:spTree>
    <p:extLst>
      <p:ext uri="{BB962C8B-B14F-4D97-AF65-F5344CB8AC3E}">
        <p14:creationId xmlns:p14="http://schemas.microsoft.com/office/powerpoint/2010/main" val="393087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街　茨城」の画像検索結果">
            <a:extLst>
              <a:ext uri="{FF2B5EF4-FFF2-40B4-BE49-F238E27FC236}">
                <a16:creationId xmlns:a16="http://schemas.microsoft.com/office/drawing/2014/main" id="{A3F752A9-ECC2-4406-B8F1-9CDCDDFC4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7" t="21373" r="-210" b="14799"/>
          <a:stretch/>
        </p:blipFill>
        <p:spPr bwMode="auto">
          <a:xfrm>
            <a:off x="0" y="708025"/>
            <a:ext cx="9144000" cy="57023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63C01FDC-7992-41A1-ADB5-B28A7813D145}"/>
              </a:ext>
            </a:extLst>
          </p:cNvPr>
          <p:cNvSpPr/>
          <p:nvPr/>
        </p:nvSpPr>
        <p:spPr>
          <a:xfrm>
            <a:off x="0" y="708025"/>
            <a:ext cx="9143999" cy="5702299"/>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6600" b="1" dirty="0">
              <a:solidFill>
                <a:schemeClr val="tx1"/>
              </a:solidFill>
              <a:latin typeface="+mn-ea"/>
            </a:endParaRPr>
          </a:p>
        </p:txBody>
      </p:sp>
      <p:sp>
        <p:nvSpPr>
          <p:cNvPr id="4" name="タイトル 3"/>
          <p:cNvSpPr>
            <a:spLocks noGrp="1"/>
          </p:cNvSpPr>
          <p:nvPr>
            <p:ph type="title"/>
          </p:nvPr>
        </p:nvSpPr>
        <p:spPr/>
        <p:txBody>
          <a:bodyPr/>
          <a:lstStyle/>
          <a:p>
            <a:r>
              <a:rPr lang="ja-JP" altLang="en-US" dirty="0">
                <a:solidFill>
                  <a:schemeClr val="tx1">
                    <a:lumMod val="75000"/>
                    <a:lumOff val="25000"/>
                  </a:schemeClr>
                </a:solidFill>
                <a:latin typeface="+mn-ea"/>
              </a:rPr>
              <a:t>まとめ</a:t>
            </a:r>
            <a:endParaRPr kumimoji="1" lang="ja-JP" altLang="en-US" dirty="0">
              <a:solidFill>
                <a:schemeClr val="tx1">
                  <a:lumMod val="75000"/>
                  <a:lumOff val="2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a:t>Copyright （C） Solid Communication Inc.</a:t>
            </a: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pPr>
                <a:defRPr/>
              </a:pPr>
              <a:t>23</a:t>
            </a:fld>
            <a:endParaRPr lang="en-US" altLang="ja-JP"/>
          </a:p>
        </p:txBody>
      </p:sp>
      <p:sp>
        <p:nvSpPr>
          <p:cNvPr id="43" name="二等辺三角形 42">
            <a:extLst>
              <a:ext uri="{FF2B5EF4-FFF2-40B4-BE49-F238E27FC236}">
                <a16:creationId xmlns:a16="http://schemas.microsoft.com/office/drawing/2014/main" id="{C1D8643B-29F7-4AEE-9C5D-286A9010E921}"/>
              </a:ext>
            </a:extLst>
          </p:cNvPr>
          <p:cNvSpPr/>
          <p:nvPr/>
        </p:nvSpPr>
        <p:spPr>
          <a:xfrm rot="10800000">
            <a:off x="3962944" y="2767492"/>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10" name="正方形/長方形 9">
            <a:extLst>
              <a:ext uri="{FF2B5EF4-FFF2-40B4-BE49-F238E27FC236}">
                <a16:creationId xmlns:a16="http://schemas.microsoft.com/office/drawing/2014/main" id="{AD85410E-15D9-4373-9A33-4CD14E00F455}"/>
              </a:ext>
            </a:extLst>
          </p:cNvPr>
          <p:cNvSpPr/>
          <p:nvPr/>
        </p:nvSpPr>
        <p:spPr>
          <a:xfrm>
            <a:off x="28575" y="909157"/>
            <a:ext cx="9096374" cy="1846659"/>
          </a:xfrm>
          <a:prstGeom prst="rect">
            <a:avLst/>
          </a:prstGeom>
        </p:spPr>
        <p:txBody>
          <a:bodyPr wrap="square">
            <a:spAutoFit/>
          </a:bodyPr>
          <a:lstStyle/>
          <a:p>
            <a:pPr algn="ctr"/>
            <a:r>
              <a:rPr lang="ja-JP" altLang="en-US" sz="4800" b="1" dirty="0">
                <a:solidFill>
                  <a:schemeClr val="tx1">
                    <a:lumMod val="65000"/>
                    <a:lumOff val="35000"/>
                  </a:schemeClr>
                </a:solidFill>
                <a:latin typeface="+mn-ea"/>
                <a:ea typeface="+mn-ea"/>
              </a:rPr>
              <a:t>音声操作が社会全体に広がる前の</a:t>
            </a:r>
            <a:endParaRPr lang="en-US" altLang="ja-JP" sz="4800" b="1" dirty="0">
              <a:solidFill>
                <a:schemeClr val="tx1">
                  <a:lumMod val="65000"/>
                  <a:lumOff val="35000"/>
                </a:schemeClr>
              </a:solidFill>
              <a:latin typeface="+mn-ea"/>
              <a:ea typeface="+mn-ea"/>
            </a:endParaRPr>
          </a:p>
          <a:p>
            <a:pPr algn="ctr"/>
            <a:r>
              <a:rPr lang="ja-JP" altLang="en-US" sz="6600" b="1" dirty="0">
                <a:solidFill>
                  <a:srgbClr val="0070C0"/>
                </a:solidFill>
                <a:latin typeface="+mn-ea"/>
                <a:ea typeface="+mn-ea"/>
              </a:rPr>
              <a:t>黎明期</a:t>
            </a:r>
            <a:endParaRPr lang="en-US" altLang="ja-JP" sz="6600" b="1" dirty="0">
              <a:solidFill>
                <a:srgbClr val="0070C0"/>
              </a:solidFill>
              <a:latin typeface="+mn-ea"/>
              <a:ea typeface="+mn-ea"/>
            </a:endParaRPr>
          </a:p>
        </p:txBody>
      </p:sp>
      <p:sp>
        <p:nvSpPr>
          <p:cNvPr id="11" name="正方形/長方形 10">
            <a:extLst>
              <a:ext uri="{FF2B5EF4-FFF2-40B4-BE49-F238E27FC236}">
                <a16:creationId xmlns:a16="http://schemas.microsoft.com/office/drawing/2014/main" id="{FD30847A-37D8-4452-832E-F2630C85533E}"/>
              </a:ext>
            </a:extLst>
          </p:cNvPr>
          <p:cNvSpPr/>
          <p:nvPr/>
        </p:nvSpPr>
        <p:spPr>
          <a:xfrm>
            <a:off x="400594" y="3073996"/>
            <a:ext cx="8403772" cy="3385542"/>
          </a:xfrm>
          <a:prstGeom prst="rect">
            <a:avLst/>
          </a:prstGeom>
        </p:spPr>
        <p:txBody>
          <a:bodyPr wrap="square">
            <a:spAutoFit/>
          </a:bodyPr>
          <a:lstStyle/>
          <a:p>
            <a:pPr algn="ctr"/>
            <a:r>
              <a:rPr lang="ja-JP" altLang="en-US" sz="4000" b="1" dirty="0">
                <a:solidFill>
                  <a:schemeClr val="tx1">
                    <a:lumMod val="65000"/>
                    <a:lumOff val="35000"/>
                  </a:schemeClr>
                </a:solidFill>
                <a:latin typeface="+mn-ea"/>
                <a:ea typeface="+mn-ea"/>
              </a:rPr>
              <a:t>少子高齢化・過疎化など地方自治体が抱える問題を解決する</a:t>
            </a:r>
            <a:endParaRPr lang="en-US" altLang="ja-JP" sz="4000" b="1" dirty="0">
              <a:solidFill>
                <a:schemeClr val="tx1">
                  <a:lumMod val="65000"/>
                  <a:lumOff val="35000"/>
                </a:schemeClr>
              </a:solidFill>
              <a:latin typeface="+mn-ea"/>
              <a:ea typeface="+mn-ea"/>
            </a:endParaRPr>
          </a:p>
          <a:p>
            <a:pPr algn="ctr"/>
            <a:r>
              <a:rPr lang="ja-JP" altLang="en-US" sz="5400" b="1" dirty="0">
                <a:solidFill>
                  <a:srgbClr val="0070C0"/>
                </a:solidFill>
                <a:latin typeface="+mn-ea"/>
                <a:ea typeface="+mn-ea"/>
              </a:rPr>
              <a:t>画期的なソリューション</a:t>
            </a:r>
            <a:r>
              <a:rPr lang="ja-JP" altLang="en-US" sz="4000" b="1" dirty="0">
                <a:solidFill>
                  <a:schemeClr val="tx1">
                    <a:lumMod val="65000"/>
                    <a:lumOff val="35000"/>
                  </a:schemeClr>
                </a:solidFill>
                <a:latin typeface="+mn-ea"/>
                <a:ea typeface="+mn-ea"/>
              </a:rPr>
              <a:t>に</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音声操作はなれるのではないかと</a:t>
            </a:r>
            <a:endParaRPr lang="en-US" altLang="ja-JP" sz="4000" b="1" dirty="0">
              <a:solidFill>
                <a:schemeClr val="tx1">
                  <a:lumMod val="65000"/>
                  <a:lumOff val="35000"/>
                </a:schemeClr>
              </a:solidFill>
              <a:latin typeface="+mn-ea"/>
              <a:ea typeface="+mn-ea"/>
            </a:endParaRPr>
          </a:p>
          <a:p>
            <a:pPr algn="ctr"/>
            <a:r>
              <a:rPr lang="ja-JP" altLang="en-US" sz="4000" b="1" dirty="0">
                <a:solidFill>
                  <a:schemeClr val="tx1">
                    <a:lumMod val="65000"/>
                    <a:lumOff val="35000"/>
                  </a:schemeClr>
                </a:solidFill>
                <a:latin typeface="+mn-ea"/>
                <a:ea typeface="+mn-ea"/>
              </a:rPr>
              <a:t>当社は可能性を模索しております</a:t>
            </a:r>
            <a:endParaRPr lang="en-US" altLang="ja-JP" sz="5400" b="1" dirty="0">
              <a:solidFill>
                <a:srgbClr val="0070C0"/>
              </a:solidFill>
              <a:latin typeface="+mn-ea"/>
              <a:ea typeface="+mn-ea"/>
            </a:endParaRPr>
          </a:p>
        </p:txBody>
      </p:sp>
    </p:spTree>
    <p:extLst>
      <p:ext uri="{BB962C8B-B14F-4D97-AF65-F5344CB8AC3E}">
        <p14:creationId xmlns:p14="http://schemas.microsoft.com/office/powerpoint/2010/main" val="223946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スマートスピーカー 購入意向率」の画像検索結果">
            <a:extLst>
              <a:ext uri="{FF2B5EF4-FFF2-40B4-BE49-F238E27FC236}">
                <a16:creationId xmlns:a16="http://schemas.microsoft.com/office/drawing/2014/main" id="{2170FBE4-9A63-4A4F-AFF4-3AAE42C8A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1388"/>
            <a:ext cx="9144000" cy="4973637"/>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2</a:t>
            </a:fld>
            <a:endParaRPr lang="en-US" altLang="ja-JP">
              <a:solidFill>
                <a:schemeClr val="tx1">
                  <a:lumMod val="65000"/>
                  <a:lumOff val="35000"/>
                </a:schemeClr>
              </a:solidFill>
            </a:endParaRPr>
          </a:p>
        </p:txBody>
      </p:sp>
      <p:sp>
        <p:nvSpPr>
          <p:cNvPr id="5" name="正方形/長方形 4">
            <a:extLst>
              <a:ext uri="{FF2B5EF4-FFF2-40B4-BE49-F238E27FC236}">
                <a16:creationId xmlns:a16="http://schemas.microsoft.com/office/drawing/2014/main" id="{3FF9F145-EBA3-4265-8099-6D77EB0AD0EA}"/>
              </a:ext>
            </a:extLst>
          </p:cNvPr>
          <p:cNvSpPr/>
          <p:nvPr/>
        </p:nvSpPr>
        <p:spPr>
          <a:xfrm>
            <a:off x="0" y="941388"/>
            <a:ext cx="9144000" cy="5460275"/>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6600" b="1" dirty="0">
                <a:solidFill>
                  <a:schemeClr val="tx1"/>
                </a:solidFill>
                <a:latin typeface="+mn-ea"/>
              </a:rPr>
              <a:t>スマートスピーカーとは</a:t>
            </a:r>
            <a:endParaRPr lang="en-US" altLang="ja-JP" sz="6600" b="1" dirty="0">
              <a:solidFill>
                <a:schemeClr val="tx1"/>
              </a:solidFill>
              <a:latin typeface="+mn-ea"/>
            </a:endParaRPr>
          </a:p>
          <a:p>
            <a:pPr algn="ctr"/>
            <a:endParaRPr kumimoji="1" lang="ja-JP" altLang="en-US" sz="6600" b="1" dirty="0">
              <a:solidFill>
                <a:schemeClr val="tx1"/>
              </a:solidFill>
              <a:latin typeface="+mn-ea"/>
            </a:endParaRPr>
          </a:p>
        </p:txBody>
      </p:sp>
    </p:spTree>
    <p:extLst>
      <p:ext uri="{BB962C8B-B14F-4D97-AF65-F5344CB8AC3E}">
        <p14:creationId xmlns:p14="http://schemas.microsoft.com/office/powerpoint/2010/main" val="425841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5" name="サブタイトル 4"/>
          <p:cNvSpPr>
            <a:spLocks noGrp="1"/>
          </p:cNvSpPr>
          <p:nvPr>
            <p:ph type="subTitle" idx="1"/>
          </p:nvPr>
        </p:nvSpPr>
        <p:spPr/>
        <p:txBody>
          <a:bodyPr/>
          <a:lstStyle/>
          <a:p>
            <a:endParaRPr kumimoji="1" lang="ja-JP" altLang="en-US"/>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3</a:t>
            </a:fld>
            <a:endParaRPr lang="en-US" altLang="ja-JP">
              <a:solidFill>
                <a:schemeClr val="tx1">
                  <a:lumMod val="65000"/>
                  <a:lumOff val="35000"/>
                </a:schemeClr>
              </a:solidFill>
            </a:endParaRPr>
          </a:p>
        </p:txBody>
      </p:sp>
      <p:pic>
        <p:nvPicPr>
          <p:cNvPr id="13314" name="Picture 2" descr="IoTとスマホを活用したパーキングシェアリングサービス「BLUU Smart Parking」記者発表会レポート">
            <a:extLst>
              <a:ext uri="{FF2B5EF4-FFF2-40B4-BE49-F238E27FC236}">
                <a16:creationId xmlns:a16="http://schemas.microsoft.com/office/drawing/2014/main" id="{F7FC9A40-CE80-41A7-9BBA-4FF3C014C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8452"/>
            <a:ext cx="9144000" cy="4881095"/>
          </a:xfrm>
          <a:prstGeom prst="rect">
            <a:avLst/>
          </a:prstGeom>
          <a:noFill/>
        </p:spPr>
      </p:pic>
      <p:sp>
        <p:nvSpPr>
          <p:cNvPr id="9" name="正方形/長方形 8">
            <a:extLst>
              <a:ext uri="{FF2B5EF4-FFF2-40B4-BE49-F238E27FC236}">
                <a16:creationId xmlns:a16="http://schemas.microsoft.com/office/drawing/2014/main" id="{E3491601-85C0-4174-87BC-0641FF5ECE4C}"/>
              </a:ext>
            </a:extLst>
          </p:cNvPr>
          <p:cNvSpPr/>
          <p:nvPr/>
        </p:nvSpPr>
        <p:spPr>
          <a:xfrm>
            <a:off x="0" y="827314"/>
            <a:ext cx="9143999" cy="5460275"/>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6600" b="1" dirty="0">
                <a:solidFill>
                  <a:srgbClr val="FF0000"/>
                </a:solidFill>
                <a:latin typeface="+mn-ea"/>
              </a:rPr>
              <a:t>音声操作</a:t>
            </a:r>
            <a:r>
              <a:rPr lang="ja-JP" altLang="en-US" sz="6600" b="1" dirty="0">
                <a:solidFill>
                  <a:schemeClr val="tx1"/>
                </a:solidFill>
                <a:latin typeface="+mn-ea"/>
              </a:rPr>
              <a:t>に応じた</a:t>
            </a:r>
            <a:endParaRPr lang="en-US" altLang="ja-JP" sz="6600" b="1" dirty="0">
              <a:solidFill>
                <a:schemeClr val="tx1"/>
              </a:solidFill>
              <a:latin typeface="+mn-ea"/>
            </a:endParaRPr>
          </a:p>
          <a:p>
            <a:pPr algn="ctr"/>
            <a:r>
              <a:rPr lang="en-US" altLang="ja-JP" sz="6600" b="1" dirty="0">
                <a:solidFill>
                  <a:schemeClr val="tx1"/>
                </a:solidFill>
                <a:latin typeface="+mn-ea"/>
              </a:rPr>
              <a:t>AI</a:t>
            </a:r>
            <a:r>
              <a:rPr lang="ja-JP" altLang="en-US" sz="6600" b="1" dirty="0">
                <a:solidFill>
                  <a:schemeClr val="tx1"/>
                </a:solidFill>
                <a:latin typeface="+mn-ea"/>
              </a:rPr>
              <a:t>アシスタント機能を持つスピーカー</a:t>
            </a:r>
            <a:endParaRPr lang="en-US" altLang="ja-JP" sz="6600" b="1" dirty="0">
              <a:solidFill>
                <a:schemeClr val="tx1"/>
              </a:solidFill>
              <a:latin typeface="+mn-ea"/>
            </a:endParaRPr>
          </a:p>
          <a:p>
            <a:pPr algn="ctr"/>
            <a:endParaRPr kumimoji="1" lang="ja-JP" altLang="en-US" sz="6600" b="1" dirty="0">
              <a:solidFill>
                <a:schemeClr val="tx1"/>
              </a:solidFill>
              <a:latin typeface="+mn-ea"/>
            </a:endParaRPr>
          </a:p>
        </p:txBody>
      </p:sp>
    </p:spTree>
    <p:extLst>
      <p:ext uri="{BB962C8B-B14F-4D97-AF65-F5344CB8AC3E}">
        <p14:creationId xmlns:p14="http://schemas.microsoft.com/office/powerpoint/2010/main" val="325396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lexa スキル とは」の画像検索結果">
            <a:extLst>
              <a:ext uri="{FF2B5EF4-FFF2-40B4-BE49-F238E27FC236}">
                <a16:creationId xmlns:a16="http://schemas.microsoft.com/office/drawing/2014/main" id="{1AE6B69E-5A5A-4B50-86DD-40A3C051A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 y="939315"/>
            <a:ext cx="9137146" cy="497937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4</a:t>
            </a:fld>
            <a:endParaRPr lang="en-US" altLang="ja-JP">
              <a:solidFill>
                <a:schemeClr val="tx1">
                  <a:lumMod val="65000"/>
                  <a:lumOff val="35000"/>
                </a:schemeClr>
              </a:solidFill>
            </a:endParaRPr>
          </a:p>
        </p:txBody>
      </p:sp>
      <p:sp>
        <p:nvSpPr>
          <p:cNvPr id="9" name="正方形/長方形 8">
            <a:extLst>
              <a:ext uri="{FF2B5EF4-FFF2-40B4-BE49-F238E27FC236}">
                <a16:creationId xmlns:a16="http://schemas.microsoft.com/office/drawing/2014/main" id="{E3491601-85C0-4174-87BC-0641FF5ECE4C}"/>
              </a:ext>
            </a:extLst>
          </p:cNvPr>
          <p:cNvSpPr/>
          <p:nvPr/>
        </p:nvSpPr>
        <p:spPr>
          <a:xfrm>
            <a:off x="1" y="939315"/>
            <a:ext cx="9143999" cy="5460275"/>
          </a:xfrm>
          <a:prstGeom prst="rect">
            <a:avLst/>
          </a:prstGeom>
          <a:solidFill>
            <a:schemeClr val="bg1">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6600" b="1" dirty="0">
                <a:solidFill>
                  <a:schemeClr val="tx1"/>
                </a:solidFill>
                <a:latin typeface="+mn-ea"/>
              </a:rPr>
              <a:t>スキルとは</a:t>
            </a:r>
            <a:endParaRPr lang="en-US" altLang="ja-JP" sz="6600" b="1" dirty="0">
              <a:solidFill>
                <a:schemeClr val="tx1"/>
              </a:solidFill>
              <a:latin typeface="+mn-ea"/>
            </a:endParaRPr>
          </a:p>
          <a:p>
            <a:pPr algn="ctr"/>
            <a:endParaRPr lang="ja-JP" altLang="en-US" sz="6600" b="1" dirty="0">
              <a:solidFill>
                <a:schemeClr val="tx1"/>
              </a:solidFill>
              <a:latin typeface="+mn-ea"/>
            </a:endParaRPr>
          </a:p>
        </p:txBody>
      </p:sp>
    </p:spTree>
    <p:extLst>
      <p:ext uri="{BB962C8B-B14F-4D97-AF65-F5344CB8AC3E}">
        <p14:creationId xmlns:p14="http://schemas.microsoft.com/office/powerpoint/2010/main" val="136948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5</a:t>
            </a:fld>
            <a:endParaRPr lang="en-US" altLang="ja-JP">
              <a:solidFill>
                <a:schemeClr val="tx1">
                  <a:lumMod val="65000"/>
                  <a:lumOff val="35000"/>
                </a:schemeClr>
              </a:solidFill>
            </a:endParaRPr>
          </a:p>
        </p:txBody>
      </p:sp>
      <p:pic>
        <p:nvPicPr>
          <p:cNvPr id="13314" name="Picture 2" descr="IoTとスマホを活用したパーキングシェアリングサービス「BLUU Smart Parking」記者発表会レポート">
            <a:extLst>
              <a:ext uri="{FF2B5EF4-FFF2-40B4-BE49-F238E27FC236}">
                <a16:creationId xmlns:a16="http://schemas.microsoft.com/office/drawing/2014/main" id="{F7FC9A40-CE80-41A7-9BBA-4FF3C014C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8452"/>
            <a:ext cx="9144000" cy="4881095"/>
          </a:xfrm>
          <a:prstGeom prst="rect">
            <a:avLst/>
          </a:prstGeom>
          <a:noFill/>
        </p:spPr>
      </p:pic>
      <p:sp>
        <p:nvSpPr>
          <p:cNvPr id="9" name="正方形/長方形 8">
            <a:extLst>
              <a:ext uri="{FF2B5EF4-FFF2-40B4-BE49-F238E27FC236}">
                <a16:creationId xmlns:a16="http://schemas.microsoft.com/office/drawing/2014/main" id="{E3491601-85C0-4174-87BC-0641FF5ECE4C}"/>
              </a:ext>
            </a:extLst>
          </p:cNvPr>
          <p:cNvSpPr/>
          <p:nvPr/>
        </p:nvSpPr>
        <p:spPr>
          <a:xfrm>
            <a:off x="0" y="827314"/>
            <a:ext cx="9143999" cy="5460275"/>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6600" b="1" dirty="0">
                <a:solidFill>
                  <a:schemeClr val="tx1"/>
                </a:solidFill>
                <a:latin typeface="+mn-ea"/>
              </a:rPr>
              <a:t>スマートスピーカーが</a:t>
            </a:r>
            <a:endParaRPr lang="en-US" altLang="ja-JP" sz="6600" b="1" dirty="0">
              <a:solidFill>
                <a:schemeClr val="tx1"/>
              </a:solidFill>
              <a:latin typeface="+mn-ea"/>
            </a:endParaRPr>
          </a:p>
          <a:p>
            <a:pPr algn="ctr"/>
            <a:r>
              <a:rPr lang="ja-JP" altLang="en-US" sz="6600" b="1" dirty="0">
                <a:solidFill>
                  <a:schemeClr val="tx1"/>
                </a:solidFill>
                <a:latin typeface="+mn-ea"/>
              </a:rPr>
              <a:t>提供する様々な機能</a:t>
            </a:r>
            <a:endParaRPr lang="en-US" altLang="ja-JP" sz="6600" b="1" dirty="0">
              <a:solidFill>
                <a:schemeClr val="tx1"/>
              </a:solidFill>
              <a:latin typeface="+mn-ea"/>
            </a:endParaRPr>
          </a:p>
          <a:p>
            <a:pPr algn="ctr"/>
            <a:r>
              <a:rPr lang="ja-JP" altLang="en-US" sz="6000" b="1" dirty="0">
                <a:solidFill>
                  <a:schemeClr val="tx1"/>
                </a:solidFill>
                <a:latin typeface="+mn-ea"/>
              </a:rPr>
              <a:t>スマホでいう</a:t>
            </a:r>
            <a:r>
              <a:rPr lang="ja-JP" altLang="en-US" sz="6000" b="1" dirty="0">
                <a:solidFill>
                  <a:srgbClr val="FF0000"/>
                </a:solidFill>
                <a:latin typeface="+mn-ea"/>
              </a:rPr>
              <a:t>アプリ</a:t>
            </a:r>
            <a:r>
              <a:rPr lang="ja-JP" altLang="en-US" sz="6000" b="1" dirty="0">
                <a:solidFill>
                  <a:schemeClr val="tx1"/>
                </a:solidFill>
                <a:latin typeface="+mn-ea"/>
              </a:rPr>
              <a:t>に相当</a:t>
            </a:r>
            <a:endParaRPr lang="en-US" altLang="ja-JP" sz="6600" b="1" dirty="0">
              <a:solidFill>
                <a:schemeClr val="tx1"/>
              </a:solidFill>
              <a:latin typeface="+mn-ea"/>
            </a:endParaRPr>
          </a:p>
          <a:p>
            <a:pPr algn="ctr"/>
            <a:endParaRPr kumimoji="1" lang="ja-JP" altLang="en-US" sz="6600" b="1" dirty="0">
              <a:solidFill>
                <a:schemeClr val="tx1"/>
              </a:solidFill>
              <a:latin typeface="+mn-ea"/>
            </a:endParaRPr>
          </a:p>
        </p:txBody>
      </p:sp>
    </p:spTree>
    <p:extLst>
      <p:ext uri="{BB962C8B-B14F-4D97-AF65-F5344CB8AC3E}">
        <p14:creationId xmlns:p14="http://schemas.microsoft.com/office/powerpoint/2010/main" val="250991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6</a:t>
            </a:fld>
            <a:endParaRPr lang="en-US" altLang="ja-JP">
              <a:solidFill>
                <a:schemeClr val="tx1">
                  <a:lumMod val="65000"/>
                  <a:lumOff val="35000"/>
                </a:schemeClr>
              </a:solidFill>
            </a:endParaRPr>
          </a:p>
        </p:txBody>
      </p:sp>
      <p:sp>
        <p:nvSpPr>
          <p:cNvPr id="9" name="正方形/長方形 8">
            <a:extLst>
              <a:ext uri="{FF2B5EF4-FFF2-40B4-BE49-F238E27FC236}">
                <a16:creationId xmlns:a16="http://schemas.microsoft.com/office/drawing/2014/main" id="{D9124347-7975-4FFB-B767-08E4E691BA7F}"/>
              </a:ext>
            </a:extLst>
          </p:cNvPr>
          <p:cNvSpPr/>
          <p:nvPr/>
        </p:nvSpPr>
        <p:spPr>
          <a:xfrm>
            <a:off x="409302" y="871635"/>
            <a:ext cx="4528457"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65000"/>
                    <a:lumOff val="35000"/>
                  </a:schemeClr>
                </a:solidFill>
                <a:latin typeface="+mn-ea"/>
                <a:ea typeface="+mn-ea"/>
              </a:rPr>
              <a:t>情報通信機器の普及率</a:t>
            </a:r>
            <a:endParaRPr lang="en-US" altLang="ja-JP" sz="3400" b="1" dirty="0">
              <a:solidFill>
                <a:schemeClr val="tx1">
                  <a:lumMod val="65000"/>
                  <a:lumOff val="35000"/>
                </a:schemeClr>
              </a:solidFill>
              <a:latin typeface="+mn-ea"/>
              <a:ea typeface="+mn-ea"/>
            </a:endParaRPr>
          </a:p>
        </p:txBody>
      </p:sp>
      <p:graphicFrame>
        <p:nvGraphicFramePr>
          <p:cNvPr id="10" name="グラフ 9">
            <a:extLst>
              <a:ext uri="{FF2B5EF4-FFF2-40B4-BE49-F238E27FC236}">
                <a16:creationId xmlns:a16="http://schemas.microsoft.com/office/drawing/2014/main" id="{F31339FD-6EE2-4D79-85B2-C64B9009C3E4}"/>
              </a:ext>
            </a:extLst>
          </p:cNvPr>
          <p:cNvGraphicFramePr/>
          <p:nvPr>
            <p:extLst>
              <p:ext uri="{D42A27DB-BD31-4B8C-83A1-F6EECF244321}">
                <p14:modId xmlns:p14="http://schemas.microsoft.com/office/powerpoint/2010/main" val="1567972431"/>
              </p:ext>
            </p:extLst>
          </p:nvPr>
        </p:nvGraphicFramePr>
        <p:xfrm>
          <a:off x="266700" y="1569928"/>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a:extLst>
              <a:ext uri="{FF2B5EF4-FFF2-40B4-BE49-F238E27FC236}">
                <a16:creationId xmlns:a16="http://schemas.microsoft.com/office/drawing/2014/main" id="{4E1E451B-D342-4B1D-B9F7-F3F848DEC2D7}"/>
              </a:ext>
            </a:extLst>
          </p:cNvPr>
          <p:cNvSpPr txBox="1"/>
          <p:nvPr/>
        </p:nvSpPr>
        <p:spPr>
          <a:xfrm>
            <a:off x="5728335" y="2005470"/>
            <a:ext cx="1341120" cy="646331"/>
          </a:xfrm>
          <a:prstGeom prst="rect">
            <a:avLst/>
          </a:prstGeom>
          <a:noFill/>
        </p:spPr>
        <p:txBody>
          <a:bodyPr wrap="square" rtlCol="0">
            <a:spAutoFit/>
          </a:bodyPr>
          <a:lstStyle/>
          <a:p>
            <a:pPr algn="ctr"/>
            <a:r>
              <a:rPr kumimoji="1" lang="en-US" altLang="ja-JP" sz="3600" b="1" dirty="0">
                <a:solidFill>
                  <a:schemeClr val="tx1">
                    <a:lumMod val="65000"/>
                    <a:lumOff val="35000"/>
                  </a:schemeClr>
                </a:solidFill>
                <a:latin typeface="+mn-ea"/>
                <a:ea typeface="+mn-ea"/>
              </a:rPr>
              <a:t>87</a:t>
            </a:r>
            <a:r>
              <a:rPr kumimoji="1" lang="en-US" altLang="ja-JP" sz="3200" b="1" dirty="0">
                <a:solidFill>
                  <a:schemeClr val="tx1">
                    <a:lumMod val="65000"/>
                    <a:lumOff val="35000"/>
                  </a:schemeClr>
                </a:solidFill>
                <a:latin typeface="+mn-ea"/>
                <a:ea typeface="+mn-ea"/>
              </a:rPr>
              <a:t>%</a:t>
            </a:r>
            <a:endParaRPr kumimoji="1" lang="ja-JP" altLang="en-US" sz="3600" b="1" dirty="0">
              <a:solidFill>
                <a:schemeClr val="tx1">
                  <a:lumMod val="65000"/>
                  <a:lumOff val="35000"/>
                </a:schemeClr>
              </a:solidFill>
              <a:latin typeface="+mn-ea"/>
              <a:ea typeface="+mn-ea"/>
            </a:endParaRPr>
          </a:p>
        </p:txBody>
      </p:sp>
      <p:sp>
        <p:nvSpPr>
          <p:cNvPr id="12" name="テキスト ボックス 11">
            <a:extLst>
              <a:ext uri="{FF2B5EF4-FFF2-40B4-BE49-F238E27FC236}">
                <a16:creationId xmlns:a16="http://schemas.microsoft.com/office/drawing/2014/main" id="{B1A0918B-DD35-470E-A41D-B338489A6064}"/>
              </a:ext>
            </a:extLst>
          </p:cNvPr>
          <p:cNvSpPr txBox="1"/>
          <p:nvPr/>
        </p:nvSpPr>
        <p:spPr>
          <a:xfrm>
            <a:off x="5692140" y="3287805"/>
            <a:ext cx="1341120" cy="646331"/>
          </a:xfrm>
          <a:prstGeom prst="rect">
            <a:avLst/>
          </a:prstGeom>
          <a:noFill/>
        </p:spPr>
        <p:txBody>
          <a:bodyPr wrap="square" rtlCol="0">
            <a:spAutoFit/>
          </a:bodyPr>
          <a:lstStyle/>
          <a:p>
            <a:pPr algn="ctr"/>
            <a:r>
              <a:rPr kumimoji="1" lang="en-US" altLang="ja-JP" sz="3600" b="1" dirty="0">
                <a:solidFill>
                  <a:schemeClr val="tx1">
                    <a:lumMod val="65000"/>
                    <a:lumOff val="35000"/>
                  </a:schemeClr>
                </a:solidFill>
                <a:latin typeface="+mn-ea"/>
                <a:ea typeface="+mn-ea"/>
              </a:rPr>
              <a:t>86</a:t>
            </a:r>
            <a:r>
              <a:rPr kumimoji="1" lang="en-US" altLang="ja-JP" sz="3200" b="1" dirty="0">
                <a:solidFill>
                  <a:schemeClr val="tx1">
                    <a:lumMod val="65000"/>
                    <a:lumOff val="35000"/>
                  </a:schemeClr>
                </a:solidFill>
                <a:latin typeface="+mn-ea"/>
                <a:ea typeface="+mn-ea"/>
              </a:rPr>
              <a:t>%</a:t>
            </a:r>
            <a:endParaRPr kumimoji="1" lang="ja-JP" altLang="en-US" sz="3600" b="1" dirty="0">
              <a:solidFill>
                <a:schemeClr val="tx1">
                  <a:lumMod val="65000"/>
                  <a:lumOff val="35000"/>
                </a:schemeClr>
              </a:solidFill>
              <a:latin typeface="+mn-ea"/>
              <a:ea typeface="+mn-ea"/>
            </a:endParaRPr>
          </a:p>
        </p:txBody>
      </p:sp>
      <p:sp>
        <p:nvSpPr>
          <p:cNvPr id="13" name="テキスト ボックス 12">
            <a:extLst>
              <a:ext uri="{FF2B5EF4-FFF2-40B4-BE49-F238E27FC236}">
                <a16:creationId xmlns:a16="http://schemas.microsoft.com/office/drawing/2014/main" id="{0280846E-F893-439A-9D10-9A23BB70EA73}"/>
              </a:ext>
            </a:extLst>
          </p:cNvPr>
          <p:cNvSpPr txBox="1"/>
          <p:nvPr/>
        </p:nvSpPr>
        <p:spPr>
          <a:xfrm>
            <a:off x="2891570" y="4322873"/>
            <a:ext cx="2229070" cy="1015663"/>
          </a:xfrm>
          <a:prstGeom prst="rect">
            <a:avLst/>
          </a:prstGeom>
          <a:noFill/>
        </p:spPr>
        <p:txBody>
          <a:bodyPr wrap="square" rtlCol="0">
            <a:spAutoFit/>
          </a:bodyPr>
          <a:lstStyle/>
          <a:p>
            <a:pPr algn="ctr"/>
            <a:r>
              <a:rPr kumimoji="1" lang="en-US" altLang="ja-JP" sz="6000" b="1" dirty="0">
                <a:solidFill>
                  <a:srgbClr val="FF5050"/>
                </a:solidFill>
                <a:latin typeface="+mn-ea"/>
                <a:ea typeface="+mn-ea"/>
              </a:rPr>
              <a:t>13</a:t>
            </a:r>
            <a:r>
              <a:rPr kumimoji="1" lang="en-US" altLang="ja-JP" sz="4800" b="1" dirty="0">
                <a:solidFill>
                  <a:srgbClr val="FF5050"/>
                </a:solidFill>
                <a:latin typeface="+mn-ea"/>
                <a:ea typeface="+mn-ea"/>
              </a:rPr>
              <a:t>%</a:t>
            </a:r>
            <a:endParaRPr kumimoji="1" lang="ja-JP" altLang="en-US" sz="6000" b="1" dirty="0">
              <a:solidFill>
                <a:srgbClr val="FF5050"/>
              </a:solidFill>
              <a:latin typeface="+mn-ea"/>
              <a:ea typeface="+mn-ea"/>
            </a:endParaRPr>
          </a:p>
        </p:txBody>
      </p:sp>
      <p:sp>
        <p:nvSpPr>
          <p:cNvPr id="14" name="正方形/長方形 13">
            <a:extLst>
              <a:ext uri="{FF2B5EF4-FFF2-40B4-BE49-F238E27FC236}">
                <a16:creationId xmlns:a16="http://schemas.microsoft.com/office/drawing/2014/main" id="{E58B2010-5916-429F-BDCB-AE6AFF3182DE}"/>
              </a:ext>
            </a:extLst>
          </p:cNvPr>
          <p:cNvSpPr/>
          <p:nvPr/>
        </p:nvSpPr>
        <p:spPr>
          <a:xfrm>
            <a:off x="65449" y="5933857"/>
            <a:ext cx="7881312" cy="400110"/>
          </a:xfrm>
          <a:prstGeom prst="rect">
            <a:avLst/>
          </a:prstGeom>
        </p:spPr>
        <p:txBody>
          <a:bodyPr wrap="square">
            <a:spAutoFit/>
          </a:bodyPr>
          <a:lstStyle/>
          <a:p>
            <a:r>
              <a:rPr lang="en-US" altLang="ja-JP" sz="1000" dirty="0">
                <a:solidFill>
                  <a:schemeClr val="tx1">
                    <a:lumMod val="65000"/>
                    <a:lumOff val="35000"/>
                  </a:schemeClr>
                </a:solidFill>
                <a:latin typeface="+mn-ea"/>
                <a:ea typeface="+mn-ea"/>
              </a:rPr>
              <a:t>【</a:t>
            </a:r>
            <a:r>
              <a:rPr lang="ja-JP" altLang="en-US" sz="1000" dirty="0">
                <a:solidFill>
                  <a:schemeClr val="tx1">
                    <a:lumMod val="65000"/>
                    <a:lumOff val="35000"/>
                  </a:schemeClr>
                </a:solidFill>
                <a:latin typeface="+mn-ea"/>
                <a:ea typeface="+mn-ea"/>
              </a:rPr>
              <a:t>出展元</a:t>
            </a:r>
            <a:r>
              <a:rPr lang="en-US" altLang="ja-JP" sz="1000" dirty="0">
                <a:solidFill>
                  <a:schemeClr val="tx1">
                    <a:lumMod val="65000"/>
                    <a:lumOff val="35000"/>
                  </a:schemeClr>
                </a:solidFill>
                <a:latin typeface="+mn-ea"/>
                <a:ea typeface="+mn-ea"/>
              </a:rPr>
              <a:t>】</a:t>
            </a:r>
            <a:r>
              <a:rPr lang="zh-TW" altLang="en-US" sz="1000" dirty="0">
                <a:solidFill>
                  <a:schemeClr val="tx1">
                    <a:lumMod val="65000"/>
                    <a:lumOff val="35000"/>
                  </a:schemeClr>
                </a:solidFill>
                <a:latin typeface="+mn-ea"/>
                <a:ea typeface="+mn-ea"/>
              </a:rPr>
              <a:t>令和元年</a:t>
            </a:r>
            <a:r>
              <a:rPr lang="en-US" altLang="zh-TW" sz="1000" dirty="0">
                <a:solidFill>
                  <a:schemeClr val="tx1">
                    <a:lumMod val="65000"/>
                    <a:lumOff val="35000"/>
                  </a:schemeClr>
                </a:solidFill>
                <a:latin typeface="+mn-ea"/>
                <a:ea typeface="+mn-ea"/>
              </a:rPr>
              <a:t>9</a:t>
            </a:r>
            <a:r>
              <a:rPr lang="zh-TW" altLang="en-US" sz="1000" dirty="0">
                <a:solidFill>
                  <a:schemeClr val="tx1">
                    <a:lumMod val="65000"/>
                    <a:lumOff val="35000"/>
                  </a:schemeClr>
                </a:solidFill>
                <a:latin typeface="+mn-ea"/>
                <a:ea typeface="+mn-ea"/>
              </a:rPr>
              <a:t>月総務省情報通信政策研究所</a:t>
            </a:r>
            <a:endParaRPr lang="en-US" altLang="zh-TW" sz="1000" dirty="0">
              <a:solidFill>
                <a:schemeClr val="tx1">
                  <a:lumMod val="65000"/>
                  <a:lumOff val="35000"/>
                </a:schemeClr>
              </a:solidFill>
              <a:latin typeface="+mn-ea"/>
              <a:ea typeface="+mn-ea"/>
            </a:endParaRPr>
          </a:p>
          <a:p>
            <a:r>
              <a:rPr lang="ja-JP" altLang="en-US" sz="1000" dirty="0">
                <a:solidFill>
                  <a:schemeClr val="tx1">
                    <a:lumMod val="65000"/>
                    <a:lumOff val="35000"/>
                  </a:schemeClr>
                </a:solidFill>
                <a:latin typeface="+mn-ea"/>
                <a:ea typeface="+mn-ea"/>
              </a:rPr>
              <a:t>平成</a:t>
            </a:r>
            <a:r>
              <a:rPr lang="en-US" altLang="ja-JP" sz="1000" dirty="0">
                <a:solidFill>
                  <a:schemeClr val="tx1">
                    <a:lumMod val="65000"/>
                    <a:lumOff val="35000"/>
                  </a:schemeClr>
                </a:solidFill>
                <a:latin typeface="+mn-ea"/>
                <a:ea typeface="+mn-ea"/>
              </a:rPr>
              <a:t>30</a:t>
            </a:r>
            <a:r>
              <a:rPr lang="ja-JP" altLang="en-US" sz="1000" dirty="0">
                <a:solidFill>
                  <a:schemeClr val="tx1">
                    <a:lumMod val="65000"/>
                    <a:lumOff val="35000"/>
                  </a:schemeClr>
                </a:solidFill>
                <a:latin typeface="+mn-ea"/>
                <a:ea typeface="+mn-ea"/>
              </a:rPr>
              <a:t>年度情報通信メディアの利用時間と情報行動に関する調査報告書</a:t>
            </a:r>
            <a:endParaRPr lang="en-US" altLang="ja-JP" sz="1000" dirty="0">
              <a:solidFill>
                <a:schemeClr val="tx1">
                  <a:lumMod val="65000"/>
                  <a:lumOff val="35000"/>
                </a:schemeClr>
              </a:solidFill>
              <a:latin typeface="+mn-ea"/>
              <a:ea typeface="+mn-ea"/>
            </a:endParaRPr>
          </a:p>
        </p:txBody>
      </p:sp>
      <p:sp>
        <p:nvSpPr>
          <p:cNvPr id="15" name="正方形/長方形 14">
            <a:extLst>
              <a:ext uri="{FF2B5EF4-FFF2-40B4-BE49-F238E27FC236}">
                <a16:creationId xmlns:a16="http://schemas.microsoft.com/office/drawing/2014/main" id="{ED9B07D6-D5B2-4CD6-A289-9BCF81FD52F8}"/>
              </a:ext>
            </a:extLst>
          </p:cNvPr>
          <p:cNvSpPr/>
          <p:nvPr/>
        </p:nvSpPr>
        <p:spPr>
          <a:xfrm>
            <a:off x="5171575" y="4051879"/>
            <a:ext cx="3551083" cy="1754326"/>
          </a:xfrm>
          <a:prstGeom prst="rect">
            <a:avLst/>
          </a:prstGeom>
        </p:spPr>
        <p:txBody>
          <a:bodyPr wrap="square">
            <a:spAutoFit/>
          </a:bodyPr>
          <a:lstStyle/>
          <a:p>
            <a:pPr algn="ctr"/>
            <a:r>
              <a:rPr lang="ja-JP" altLang="en-US" sz="5400" b="1" dirty="0">
                <a:solidFill>
                  <a:schemeClr val="tx1">
                    <a:lumMod val="65000"/>
                    <a:lumOff val="35000"/>
                  </a:schemeClr>
                </a:solidFill>
                <a:latin typeface="+mn-ea"/>
                <a:ea typeface="+mn-ea"/>
              </a:rPr>
              <a:t>現状は</a:t>
            </a:r>
            <a:endParaRPr lang="en-US" altLang="ja-JP" sz="5400" b="1" dirty="0">
              <a:solidFill>
                <a:schemeClr val="tx1">
                  <a:lumMod val="65000"/>
                  <a:lumOff val="35000"/>
                </a:schemeClr>
              </a:solidFill>
              <a:latin typeface="+mn-ea"/>
              <a:ea typeface="+mn-ea"/>
            </a:endParaRPr>
          </a:p>
          <a:p>
            <a:pPr algn="ctr"/>
            <a:r>
              <a:rPr lang="ja-JP" altLang="en-US" sz="5400" b="1" dirty="0">
                <a:solidFill>
                  <a:srgbClr val="FF5050"/>
                </a:solidFill>
                <a:latin typeface="+mn-ea"/>
                <a:ea typeface="+mn-ea"/>
              </a:rPr>
              <a:t>普及段階</a:t>
            </a:r>
            <a:endParaRPr lang="en-US" altLang="ja-JP" sz="5400" b="1" dirty="0">
              <a:solidFill>
                <a:srgbClr val="FF5050"/>
              </a:solidFill>
              <a:latin typeface="+mn-ea"/>
              <a:ea typeface="+mn-ea"/>
            </a:endParaRPr>
          </a:p>
        </p:txBody>
      </p:sp>
    </p:spTree>
    <p:extLst>
      <p:ext uri="{BB962C8B-B14F-4D97-AF65-F5344CB8AC3E}">
        <p14:creationId xmlns:p14="http://schemas.microsoft.com/office/powerpoint/2010/main" val="366391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スマートスピーカー／スキルについて</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7</a:t>
            </a:fld>
            <a:endParaRPr lang="en-US" altLang="ja-JP">
              <a:solidFill>
                <a:schemeClr val="tx1">
                  <a:lumMod val="65000"/>
                  <a:lumOff val="35000"/>
                </a:schemeClr>
              </a:solidFill>
            </a:endParaRPr>
          </a:p>
        </p:txBody>
      </p:sp>
      <p:sp>
        <p:nvSpPr>
          <p:cNvPr id="9" name="正方形/長方形 8">
            <a:extLst>
              <a:ext uri="{FF2B5EF4-FFF2-40B4-BE49-F238E27FC236}">
                <a16:creationId xmlns:a16="http://schemas.microsoft.com/office/drawing/2014/main" id="{D9124347-7975-4FFB-B767-08E4E691BA7F}"/>
              </a:ext>
            </a:extLst>
          </p:cNvPr>
          <p:cNvSpPr/>
          <p:nvPr/>
        </p:nvSpPr>
        <p:spPr>
          <a:xfrm>
            <a:off x="409302" y="871635"/>
            <a:ext cx="7297784" cy="615553"/>
          </a:xfrm>
          <a:prstGeom prst="rect">
            <a:avLst/>
          </a:prstGeom>
          <a:ln w="19050">
            <a:solidFill>
              <a:schemeClr val="tx1">
                <a:lumMod val="65000"/>
                <a:lumOff val="35000"/>
              </a:schemeClr>
            </a:solidFill>
          </a:ln>
        </p:spPr>
        <p:txBody>
          <a:bodyPr wrap="square">
            <a:spAutoFit/>
          </a:bodyPr>
          <a:lstStyle/>
          <a:p>
            <a:pPr algn="ctr"/>
            <a:r>
              <a:rPr lang="ja-JP" altLang="en-US" sz="3400" b="1" dirty="0">
                <a:solidFill>
                  <a:schemeClr val="tx1">
                    <a:lumMod val="65000"/>
                    <a:lumOff val="35000"/>
                  </a:schemeClr>
                </a:solidFill>
                <a:latin typeface="+mn-ea"/>
                <a:ea typeface="+mn-ea"/>
              </a:rPr>
              <a:t>日本のスマートスピーカー出荷台数推移</a:t>
            </a:r>
            <a:endParaRPr lang="en-US" altLang="ja-JP" sz="3400" b="1" dirty="0">
              <a:solidFill>
                <a:schemeClr val="tx1">
                  <a:lumMod val="65000"/>
                  <a:lumOff val="35000"/>
                </a:schemeClr>
              </a:solidFill>
              <a:latin typeface="+mn-ea"/>
              <a:ea typeface="+mn-ea"/>
            </a:endParaRPr>
          </a:p>
        </p:txBody>
      </p:sp>
      <p:graphicFrame>
        <p:nvGraphicFramePr>
          <p:cNvPr id="10" name="グラフ 9">
            <a:extLst>
              <a:ext uri="{FF2B5EF4-FFF2-40B4-BE49-F238E27FC236}">
                <a16:creationId xmlns:a16="http://schemas.microsoft.com/office/drawing/2014/main" id="{F31339FD-6EE2-4D79-85B2-C64B9009C3E4}"/>
              </a:ext>
            </a:extLst>
          </p:cNvPr>
          <p:cNvGraphicFramePr/>
          <p:nvPr>
            <p:extLst>
              <p:ext uri="{D42A27DB-BD31-4B8C-83A1-F6EECF244321}">
                <p14:modId xmlns:p14="http://schemas.microsoft.com/office/powerpoint/2010/main" val="2481111391"/>
              </p:ext>
            </p:extLst>
          </p:nvPr>
        </p:nvGraphicFramePr>
        <p:xfrm>
          <a:off x="5431" y="174922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0280846E-F893-439A-9D10-9A23BB70EA73}"/>
              </a:ext>
            </a:extLst>
          </p:cNvPr>
          <p:cNvSpPr txBox="1"/>
          <p:nvPr/>
        </p:nvSpPr>
        <p:spPr>
          <a:xfrm>
            <a:off x="6143245" y="1731740"/>
            <a:ext cx="2761934" cy="1938992"/>
          </a:xfrm>
          <a:prstGeom prst="rect">
            <a:avLst/>
          </a:prstGeom>
          <a:noFill/>
        </p:spPr>
        <p:txBody>
          <a:bodyPr wrap="square" rtlCol="0">
            <a:spAutoFit/>
          </a:bodyPr>
          <a:lstStyle/>
          <a:p>
            <a:pPr algn="ctr"/>
            <a:r>
              <a:rPr lang="ja-JP" altLang="en-US" sz="5400" b="1" dirty="0">
                <a:solidFill>
                  <a:schemeClr val="tx1">
                    <a:lumMod val="65000"/>
                    <a:lumOff val="35000"/>
                  </a:schemeClr>
                </a:solidFill>
                <a:latin typeface="+mn-ea"/>
                <a:ea typeface="+mn-ea"/>
              </a:rPr>
              <a:t>成長率</a:t>
            </a:r>
            <a:r>
              <a:rPr kumimoji="1" lang="en-US" altLang="ja-JP" sz="6600" b="1" dirty="0">
                <a:solidFill>
                  <a:srgbClr val="0070C0"/>
                </a:solidFill>
                <a:latin typeface="+mn-ea"/>
                <a:ea typeface="+mn-ea"/>
              </a:rPr>
              <a:t>131</a:t>
            </a:r>
            <a:r>
              <a:rPr kumimoji="1" lang="en-US" altLang="ja-JP" sz="4800" b="1" dirty="0">
                <a:solidFill>
                  <a:srgbClr val="0070C0"/>
                </a:solidFill>
                <a:latin typeface="+mn-ea"/>
                <a:ea typeface="+mn-ea"/>
              </a:rPr>
              <a:t>%</a:t>
            </a:r>
            <a:endParaRPr kumimoji="1" lang="ja-JP" altLang="en-US" sz="6000" b="1" dirty="0">
              <a:solidFill>
                <a:srgbClr val="0070C0"/>
              </a:solidFill>
              <a:latin typeface="+mn-ea"/>
              <a:ea typeface="+mn-ea"/>
            </a:endParaRPr>
          </a:p>
        </p:txBody>
      </p:sp>
      <p:sp>
        <p:nvSpPr>
          <p:cNvPr id="14" name="正方形/長方形 13">
            <a:extLst>
              <a:ext uri="{FF2B5EF4-FFF2-40B4-BE49-F238E27FC236}">
                <a16:creationId xmlns:a16="http://schemas.microsoft.com/office/drawing/2014/main" id="{E58B2010-5916-429F-BDCB-AE6AFF3182DE}"/>
              </a:ext>
            </a:extLst>
          </p:cNvPr>
          <p:cNvSpPr/>
          <p:nvPr/>
        </p:nvSpPr>
        <p:spPr>
          <a:xfrm>
            <a:off x="117538" y="5964106"/>
            <a:ext cx="7881312" cy="400110"/>
          </a:xfrm>
          <a:prstGeom prst="rect">
            <a:avLst/>
          </a:prstGeom>
        </p:spPr>
        <p:txBody>
          <a:bodyPr wrap="square">
            <a:spAutoFit/>
          </a:bodyPr>
          <a:lstStyle/>
          <a:p>
            <a:r>
              <a:rPr lang="en-US" altLang="ja-JP" sz="1000" dirty="0">
                <a:solidFill>
                  <a:schemeClr val="tx1">
                    <a:lumMod val="65000"/>
                    <a:lumOff val="35000"/>
                  </a:schemeClr>
                </a:solidFill>
                <a:latin typeface="+mn-ea"/>
                <a:ea typeface="+mn-ea"/>
              </a:rPr>
              <a:t>【</a:t>
            </a:r>
            <a:r>
              <a:rPr lang="ja-JP" altLang="en-US" sz="1000" dirty="0">
                <a:solidFill>
                  <a:schemeClr val="tx1">
                    <a:lumMod val="65000"/>
                    <a:lumOff val="35000"/>
                  </a:schemeClr>
                </a:solidFill>
                <a:latin typeface="+mn-ea"/>
                <a:ea typeface="+mn-ea"/>
              </a:rPr>
              <a:t>出展元</a:t>
            </a:r>
            <a:r>
              <a:rPr lang="en-US" altLang="ja-JP" sz="1000" dirty="0">
                <a:solidFill>
                  <a:schemeClr val="tx1">
                    <a:lumMod val="65000"/>
                    <a:lumOff val="35000"/>
                  </a:schemeClr>
                </a:solidFill>
                <a:latin typeface="+mn-ea"/>
                <a:ea typeface="+mn-ea"/>
              </a:rPr>
              <a:t>】Canalys</a:t>
            </a:r>
            <a:endParaRPr lang="en-US" altLang="zh-TW" sz="1000" dirty="0">
              <a:solidFill>
                <a:schemeClr val="tx1">
                  <a:lumMod val="65000"/>
                  <a:lumOff val="35000"/>
                </a:schemeClr>
              </a:solidFill>
              <a:latin typeface="+mn-ea"/>
              <a:ea typeface="+mn-ea"/>
            </a:endParaRPr>
          </a:p>
          <a:p>
            <a:r>
              <a:rPr lang="en-US" altLang="ja-JP" sz="1000" dirty="0">
                <a:solidFill>
                  <a:schemeClr val="tx1">
                    <a:lumMod val="65000"/>
                    <a:lumOff val="35000"/>
                  </a:schemeClr>
                </a:solidFill>
                <a:latin typeface="+mn-ea"/>
                <a:ea typeface="+mn-ea"/>
              </a:rPr>
              <a:t>Global smart speaker installed base to top 200 million by end of 2019</a:t>
            </a:r>
          </a:p>
        </p:txBody>
      </p:sp>
      <p:sp>
        <p:nvSpPr>
          <p:cNvPr id="6" name="矢印: 右 5">
            <a:extLst>
              <a:ext uri="{FF2B5EF4-FFF2-40B4-BE49-F238E27FC236}">
                <a16:creationId xmlns:a16="http://schemas.microsoft.com/office/drawing/2014/main" id="{618D12E6-5537-42A7-BEF2-A75285C64ED8}"/>
              </a:ext>
            </a:extLst>
          </p:cNvPr>
          <p:cNvSpPr/>
          <p:nvPr/>
        </p:nvSpPr>
        <p:spPr>
          <a:xfrm rot="19800000">
            <a:off x="1500342" y="2497040"/>
            <a:ext cx="2116183" cy="877609"/>
          </a:xfrm>
          <a:prstGeom prst="rightArrow">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7" name="二等辺三角形 6">
            <a:extLst>
              <a:ext uri="{FF2B5EF4-FFF2-40B4-BE49-F238E27FC236}">
                <a16:creationId xmlns:a16="http://schemas.microsoft.com/office/drawing/2014/main" id="{84D1817C-1938-4BDE-9218-50D966A65E19}"/>
              </a:ext>
            </a:extLst>
          </p:cNvPr>
          <p:cNvSpPr/>
          <p:nvPr/>
        </p:nvSpPr>
        <p:spPr>
          <a:xfrm rot="10800000">
            <a:off x="6924681" y="3821615"/>
            <a:ext cx="1199061" cy="266398"/>
          </a:xfrm>
          <a:prstGeom prst="triangle">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100" dirty="0">
              <a:solidFill>
                <a:schemeClr val="accent6">
                  <a:lumMod val="50000"/>
                </a:schemeClr>
              </a:solidFill>
              <a:latin typeface="+mn-ea"/>
            </a:endParaRPr>
          </a:p>
        </p:txBody>
      </p:sp>
      <p:sp>
        <p:nvSpPr>
          <p:cNvPr id="16" name="テキスト ボックス 15">
            <a:extLst>
              <a:ext uri="{FF2B5EF4-FFF2-40B4-BE49-F238E27FC236}">
                <a16:creationId xmlns:a16="http://schemas.microsoft.com/office/drawing/2014/main" id="{0E6CE58E-911E-4BD0-B44A-D1A38CCAFEAE}"/>
              </a:ext>
            </a:extLst>
          </p:cNvPr>
          <p:cNvSpPr txBox="1"/>
          <p:nvPr/>
        </p:nvSpPr>
        <p:spPr>
          <a:xfrm>
            <a:off x="5956666" y="4146563"/>
            <a:ext cx="3135092" cy="1754326"/>
          </a:xfrm>
          <a:prstGeom prst="rect">
            <a:avLst/>
          </a:prstGeom>
          <a:noFill/>
        </p:spPr>
        <p:txBody>
          <a:bodyPr wrap="square" lIns="0" rIns="0" rtlCol="0">
            <a:spAutoFit/>
          </a:bodyPr>
          <a:lstStyle/>
          <a:p>
            <a:pPr algn="ctr"/>
            <a:r>
              <a:rPr kumimoji="1" lang="ja-JP" altLang="en-US" sz="5400" b="1" dirty="0">
                <a:solidFill>
                  <a:srgbClr val="0070C0"/>
                </a:solidFill>
                <a:latin typeface="+mn-ea"/>
                <a:ea typeface="+mn-ea"/>
              </a:rPr>
              <a:t>流行</a:t>
            </a:r>
            <a:r>
              <a:rPr kumimoji="1" lang="ja-JP" altLang="en-US" sz="5400" b="1" dirty="0">
                <a:solidFill>
                  <a:schemeClr val="tx1">
                    <a:lumMod val="65000"/>
                    <a:lumOff val="35000"/>
                  </a:schemeClr>
                </a:solidFill>
                <a:latin typeface="+mn-ea"/>
                <a:ea typeface="+mn-ea"/>
              </a:rPr>
              <a:t>が</a:t>
            </a:r>
            <a:endParaRPr kumimoji="1" lang="en-US" altLang="ja-JP" sz="5400" b="1" dirty="0">
              <a:solidFill>
                <a:schemeClr val="tx1">
                  <a:lumMod val="65000"/>
                  <a:lumOff val="35000"/>
                </a:schemeClr>
              </a:solidFill>
              <a:latin typeface="+mn-ea"/>
              <a:ea typeface="+mn-ea"/>
            </a:endParaRPr>
          </a:p>
          <a:p>
            <a:pPr algn="ctr"/>
            <a:r>
              <a:rPr lang="ja-JP" altLang="en-US" sz="5400" b="1" dirty="0">
                <a:solidFill>
                  <a:schemeClr val="tx1">
                    <a:lumMod val="65000"/>
                    <a:lumOff val="35000"/>
                  </a:schemeClr>
                </a:solidFill>
                <a:latin typeface="+mn-ea"/>
                <a:ea typeface="+mn-ea"/>
              </a:rPr>
              <a:t>予測される</a:t>
            </a:r>
            <a:endParaRPr kumimoji="1" lang="ja-JP" altLang="en-US" sz="5400" b="1" dirty="0">
              <a:solidFill>
                <a:srgbClr val="0070C0"/>
              </a:solidFill>
              <a:latin typeface="+mn-ea"/>
              <a:ea typeface="+mn-ea"/>
            </a:endParaRPr>
          </a:p>
        </p:txBody>
      </p:sp>
    </p:spTree>
    <p:extLst>
      <p:ext uri="{BB962C8B-B14F-4D97-AF65-F5344CB8AC3E}">
        <p14:creationId xmlns:p14="http://schemas.microsoft.com/office/powerpoint/2010/main" val="380864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solidFill>
                  <a:schemeClr val="tx1">
                    <a:lumMod val="65000"/>
                    <a:lumOff val="35000"/>
                  </a:schemeClr>
                </a:solidFill>
                <a:latin typeface="+mn-ea"/>
              </a:rPr>
              <a:t>目次</a:t>
            </a:r>
            <a:endParaRPr kumimoji="1" lang="ja-JP" altLang="en-US" dirty="0">
              <a:solidFill>
                <a:schemeClr val="tx1">
                  <a:lumMod val="65000"/>
                  <a:lumOff val="35000"/>
                </a:schemeClr>
              </a:solidFill>
            </a:endParaRPr>
          </a:p>
        </p:txBody>
      </p:sp>
      <p:sp>
        <p:nvSpPr>
          <p:cNvPr id="2" name="フッター プレースホルダ 1"/>
          <p:cNvSpPr>
            <a:spLocks noGrp="1"/>
          </p:cNvSpPr>
          <p:nvPr>
            <p:ph type="ftr" sz="quarter" idx="10"/>
          </p:nvPr>
        </p:nvSpPr>
        <p:spPr/>
        <p:txBody>
          <a:bodyPr/>
          <a:lstStyle/>
          <a:p>
            <a:pPr>
              <a:defRPr/>
            </a:pPr>
            <a:r>
              <a:rPr lang="en-US" altLang="ja-JP" dirty="0" smtClean="0">
                <a:solidFill>
                  <a:schemeClr val="tx1">
                    <a:lumMod val="65000"/>
                    <a:lumOff val="35000"/>
                  </a:schemeClr>
                </a:solidFill>
              </a:rPr>
              <a:t>.</a:t>
            </a:r>
            <a:endParaRPr lang="en-US" altLang="ja-JP" dirty="0">
              <a:solidFill>
                <a:schemeClr val="tx1">
                  <a:lumMod val="65000"/>
                  <a:lumOff val="35000"/>
                </a:schemeClr>
              </a:solidFill>
            </a:endParaRPr>
          </a:p>
        </p:txBody>
      </p:sp>
      <p:sp>
        <p:nvSpPr>
          <p:cNvPr id="3" name="スライド番号プレースホルダ 2"/>
          <p:cNvSpPr>
            <a:spLocks noGrp="1"/>
          </p:cNvSpPr>
          <p:nvPr>
            <p:ph type="sldNum" sz="quarter" idx="11"/>
          </p:nvPr>
        </p:nvSpPr>
        <p:spPr/>
        <p:txBody>
          <a:bodyPr/>
          <a:lstStyle/>
          <a:p>
            <a:pPr>
              <a:defRPr/>
            </a:pPr>
            <a:fld id="{B22AA090-CC75-4087-83CD-7649A5723CED}" type="slidenum">
              <a:rPr lang="en-US" altLang="ja-JP" smtClean="0">
                <a:solidFill>
                  <a:schemeClr val="tx1">
                    <a:lumMod val="65000"/>
                    <a:lumOff val="35000"/>
                  </a:schemeClr>
                </a:solidFill>
              </a:rPr>
              <a:pPr>
                <a:defRPr/>
              </a:pPr>
              <a:t>8</a:t>
            </a:fld>
            <a:endParaRPr lang="en-US" altLang="ja-JP">
              <a:solidFill>
                <a:schemeClr val="tx1">
                  <a:lumMod val="65000"/>
                  <a:lumOff val="35000"/>
                </a:schemeClr>
              </a:solidFill>
            </a:endParaRPr>
          </a:p>
        </p:txBody>
      </p:sp>
      <p:sp>
        <p:nvSpPr>
          <p:cNvPr id="7" name="正方形/長方形 6"/>
          <p:cNvSpPr/>
          <p:nvPr/>
        </p:nvSpPr>
        <p:spPr>
          <a:xfrm>
            <a:off x="279708" y="745980"/>
            <a:ext cx="8578542" cy="5446940"/>
          </a:xfrm>
          <a:prstGeom prst="rect">
            <a:avLst/>
          </a:prstGeom>
        </p:spPr>
        <p:txBody>
          <a:bodyPr wrap="square">
            <a:spAutoFit/>
          </a:bodyPr>
          <a:lstStyle/>
          <a:p>
            <a:pPr marL="742950" indent="-742950">
              <a:lnSpc>
                <a:spcPct val="200000"/>
              </a:lnSpc>
              <a:buFont typeface="+mj-lt"/>
              <a:buAutoNum type="arabicPeriod"/>
            </a:pPr>
            <a:r>
              <a:rPr lang="ja-JP" altLang="en-US" sz="3600" b="1" dirty="0">
                <a:solidFill>
                  <a:schemeClr val="bg1">
                    <a:lumMod val="75000"/>
                  </a:schemeClr>
                </a:solidFill>
                <a:latin typeface="+mn-ea"/>
                <a:ea typeface="+mn-ea"/>
              </a:rPr>
              <a:t>スマートスピーカー／スキルについて</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tx1">
                    <a:lumMod val="65000"/>
                    <a:lumOff val="35000"/>
                  </a:schemeClr>
                </a:solidFill>
                <a:latin typeface="+mn-ea"/>
                <a:ea typeface="+mn-ea"/>
              </a:rPr>
              <a:t>スマートスピーカーの役割</a:t>
            </a:r>
            <a:endParaRPr lang="en-US" altLang="ja-JP" sz="3600" b="1" dirty="0">
              <a:solidFill>
                <a:schemeClr val="tx1">
                  <a:lumMod val="65000"/>
                  <a:lumOff val="3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アプリケーション概要</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各審査項目ごとのアピール点</a:t>
            </a:r>
            <a:endParaRPr lang="en-US" altLang="ja-JP" sz="3600" b="1" dirty="0">
              <a:solidFill>
                <a:schemeClr val="bg1">
                  <a:lumMod val="75000"/>
                </a:schemeClr>
              </a:solidFill>
              <a:latin typeface="+mn-ea"/>
              <a:ea typeface="+mn-ea"/>
            </a:endParaRPr>
          </a:p>
          <a:p>
            <a:pPr marL="742950" indent="-742950">
              <a:lnSpc>
                <a:spcPct val="200000"/>
              </a:lnSpc>
              <a:buFont typeface="+mj-lt"/>
              <a:buAutoNum type="arabicPeriod"/>
            </a:pPr>
            <a:r>
              <a:rPr lang="ja-JP" altLang="en-US" sz="3600" b="1" dirty="0">
                <a:solidFill>
                  <a:schemeClr val="bg1">
                    <a:lumMod val="75000"/>
                  </a:schemeClr>
                </a:solidFill>
                <a:latin typeface="+mn-ea"/>
                <a:ea typeface="+mn-ea"/>
              </a:rPr>
              <a:t>おわりに</a:t>
            </a:r>
            <a:endParaRPr lang="en-US" altLang="ja-JP" sz="3600" b="1" dirty="0">
              <a:solidFill>
                <a:schemeClr val="bg1">
                  <a:lumMod val="75000"/>
                </a:schemeClr>
              </a:solidFill>
              <a:latin typeface="+mn-ea"/>
              <a:ea typeface="+mn-ea"/>
            </a:endParaRPr>
          </a:p>
        </p:txBody>
      </p:sp>
    </p:spTree>
    <p:extLst>
      <p:ext uri="{BB962C8B-B14F-4D97-AF65-F5344CB8AC3E}">
        <p14:creationId xmlns:p14="http://schemas.microsoft.com/office/powerpoint/2010/main" val="1999661844"/>
      </p:ext>
    </p:extLst>
  </p:cSld>
  <p:clrMapOvr>
    <a:masterClrMapping/>
  </p:clrMapOvr>
</p:sld>
</file>

<file path=ppt/theme/theme1.xml><?xml version="1.0" encoding="utf-8"?>
<a:theme xmlns:a="http://schemas.openxmlformats.org/drawingml/2006/main" name="1_デザインの設定">
  <a:themeElements>
    <a:clrScheme name="ソリッド1">
      <a:dk1>
        <a:sysClr val="windowText" lastClr="000000"/>
      </a:dk1>
      <a:lt1>
        <a:sysClr val="window" lastClr="FFFFFF"/>
      </a:lt1>
      <a:dk2>
        <a:srgbClr val="04617B"/>
      </a:dk2>
      <a:lt2>
        <a:srgbClr val="DBF5F9"/>
      </a:lt2>
      <a:accent1>
        <a:srgbClr val="000099"/>
      </a:accent1>
      <a:accent2>
        <a:srgbClr val="1A109C"/>
      </a:accent2>
      <a:accent3>
        <a:srgbClr val="0546C7"/>
      </a:accent3>
      <a:accent4>
        <a:srgbClr val="10CF9B"/>
      </a:accent4>
      <a:accent5>
        <a:srgbClr val="7CCA62"/>
      </a:accent5>
      <a:accent6>
        <a:srgbClr val="FFC000"/>
      </a:accent6>
      <a:hlink>
        <a:srgbClr val="FF3300"/>
      </a:hlink>
      <a:folHlink>
        <a:srgbClr val="FF6600"/>
      </a:folHlink>
    </a:clrScheme>
    <a:fontScheme name="めいりょー">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6"/>
          </a:solidFill>
        </a:ln>
      </a:spPr>
      <a:bodyPr rtlCol="0" anchor="ctr"/>
      <a:lstStyle>
        <a:defPPr>
          <a:defRPr sz="1100" dirty="0" smtClean="0">
            <a:solidFill>
              <a:schemeClr val="accent6">
                <a:lumMod val="50000"/>
              </a:schemeClr>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smtClean="0">
            <a:latin typeface="+mn-ea"/>
            <a:ea typeface="+mn-ea"/>
          </a:defRPr>
        </a:defPPr>
      </a:lstStyle>
    </a:tx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875</Words>
  <Application>Microsoft Office PowerPoint</Application>
  <PresentationFormat>画面に合わせる (4:3)</PresentationFormat>
  <Paragraphs>207</Paragraphs>
  <Slides>24</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Meiryo UI</vt:lpstr>
      <vt:lpstr>ＭＳ Ｐゴシック</vt:lpstr>
      <vt:lpstr>ＭＳ Ｐ明朝</vt:lpstr>
      <vt:lpstr>Arial</vt:lpstr>
      <vt:lpstr>Wingdings</vt:lpstr>
      <vt:lpstr>1_デザインの設定</vt:lpstr>
      <vt:lpstr>令和元年度　青森県オープンデータ利活用コンテスト アピール資料 ～応募作品「八戸ゴミ分別」～</vt:lpstr>
      <vt:lpstr>目次</vt:lpstr>
      <vt:lpstr>スマートスピーカー／スキルについて</vt:lpstr>
      <vt:lpstr>スマートスピーカー／スキルについて</vt:lpstr>
      <vt:lpstr>スマートスピーカー／スキルについて</vt:lpstr>
      <vt:lpstr>スマートスピーカー／スキルについて</vt:lpstr>
      <vt:lpstr>スマートスピーカー／スキルについて</vt:lpstr>
      <vt:lpstr>スマートスピーカー／スキルについて</vt:lpstr>
      <vt:lpstr>目次</vt:lpstr>
      <vt:lpstr>スマートスピーカーの役割</vt:lpstr>
      <vt:lpstr>スマートスピーカーの役割</vt:lpstr>
      <vt:lpstr>スマートスピーカーの役割</vt:lpstr>
      <vt:lpstr>目次</vt:lpstr>
      <vt:lpstr>アプリケーション概要</vt:lpstr>
      <vt:lpstr>目次</vt:lpstr>
      <vt:lpstr>スマートスピーカーの役割</vt:lpstr>
      <vt:lpstr>スマートスピーカーの役割</vt:lpstr>
      <vt:lpstr>スマートスピーカーの役割</vt:lpstr>
      <vt:lpstr>スマートスピーカーの役割</vt:lpstr>
      <vt:lpstr>スマートスピーカーの役割</vt:lpstr>
      <vt:lpstr>スマートスピーカーの役割</vt:lpstr>
      <vt:lpstr>目次</vt:lpstr>
      <vt:lpstr>おわりに</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令和元年度　青森県オープンデータ利活用コンテスト アピール資料 ～応募作品「八戸ゴミ分別」～</dc:title>
  <dc:creator>201op</dc:creator>
  <cp:lastModifiedBy>Windows ユーザー</cp:lastModifiedBy>
  <cp:revision>2</cp:revision>
  <cp:lastPrinted>2020-03-04T01:03:28Z</cp:lastPrinted>
  <dcterms:modified xsi:type="dcterms:W3CDTF">2020-03-04T01:49:24Z</dcterms:modified>
</cp:coreProperties>
</file>